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71" r:id="rId6"/>
  </p:sldMasterIdLst>
  <p:notesMasterIdLst>
    <p:notesMasterId r:id="rId109"/>
  </p:notesMasterIdLst>
  <p:handoutMasterIdLst>
    <p:handoutMasterId r:id="rId110"/>
  </p:handoutMasterIdLst>
  <p:sldIdLst>
    <p:sldId id="257" r:id="rId7"/>
    <p:sldId id="258" r:id="rId8"/>
    <p:sldId id="259" r:id="rId9"/>
    <p:sldId id="260" r:id="rId10"/>
    <p:sldId id="393" r:id="rId11"/>
    <p:sldId id="394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395" r:id="rId20"/>
    <p:sldId id="269" r:id="rId21"/>
    <p:sldId id="268" r:id="rId22"/>
    <p:sldId id="396" r:id="rId23"/>
    <p:sldId id="271" r:id="rId24"/>
    <p:sldId id="272" r:id="rId25"/>
    <p:sldId id="274" r:id="rId26"/>
    <p:sldId id="273" r:id="rId27"/>
    <p:sldId id="276" r:id="rId28"/>
    <p:sldId id="275" r:id="rId29"/>
    <p:sldId id="277" r:id="rId30"/>
    <p:sldId id="279" r:id="rId31"/>
    <p:sldId id="278" r:id="rId32"/>
    <p:sldId id="281" r:id="rId33"/>
    <p:sldId id="280" r:id="rId34"/>
    <p:sldId id="282" r:id="rId35"/>
    <p:sldId id="286" r:id="rId36"/>
    <p:sldId id="285" r:id="rId37"/>
    <p:sldId id="397" r:id="rId38"/>
    <p:sldId id="398" r:id="rId39"/>
    <p:sldId id="292" r:id="rId40"/>
    <p:sldId id="293" r:id="rId41"/>
    <p:sldId id="294" r:id="rId42"/>
    <p:sldId id="405" r:id="rId43"/>
    <p:sldId id="297" r:id="rId44"/>
    <p:sldId id="406" r:id="rId45"/>
    <p:sldId id="407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24" r:id="rId54"/>
    <p:sldId id="325" r:id="rId55"/>
    <p:sldId id="326" r:id="rId56"/>
    <p:sldId id="327" r:id="rId57"/>
    <p:sldId id="329" r:id="rId58"/>
    <p:sldId id="408" r:id="rId59"/>
    <p:sldId id="410" r:id="rId60"/>
    <p:sldId id="409" r:id="rId61"/>
    <p:sldId id="330" r:id="rId62"/>
    <p:sldId id="400" r:id="rId63"/>
    <p:sldId id="335" r:id="rId64"/>
    <p:sldId id="336" r:id="rId65"/>
    <p:sldId id="337" r:id="rId66"/>
    <p:sldId id="391" r:id="rId67"/>
    <p:sldId id="338" r:id="rId68"/>
    <p:sldId id="339" r:id="rId69"/>
    <p:sldId id="392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404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401" r:id="rId105"/>
    <p:sldId id="374" r:id="rId106"/>
    <p:sldId id="411" r:id="rId107"/>
    <p:sldId id="412" r:id="rId108"/>
  </p:sldIdLst>
  <p:sldSz cx="9144000" cy="6858000" type="screen4x3"/>
  <p:notesSz cx="9926638" cy="6858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45" autoAdjust="0"/>
    <p:restoredTop sz="67832" autoAdjust="0"/>
  </p:normalViewPr>
  <p:slideViewPr>
    <p:cSldViewPr>
      <p:cViewPr varScale="1">
        <p:scale>
          <a:sx n="75" d="100"/>
          <a:sy n="75" d="100"/>
        </p:scale>
        <p:origin x="151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6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625" cy="3443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43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FA8AE-5731-4516-ABA7-40D4BA33A593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13675"/>
            <a:ext cx="4302625" cy="3443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1696" y="6513675"/>
            <a:ext cx="4302625" cy="3443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17C8B-846A-4C2B-A044-4430CB07D35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94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F7C1F-7D04-4089-9E8B-7A201287945B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14350"/>
            <a:ext cx="34274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57551"/>
            <a:ext cx="794131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513910"/>
            <a:ext cx="430154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800" y="6513910"/>
            <a:ext cx="430154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AA6A2-3A5B-41E7-B4B7-95A229A24E0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95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xunitpatterns.com/Test%20Double%20Patterns.html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fest/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23D2F-00B8-4021-9188-6F0A70B38335}" type="slidenum">
              <a:rPr lang="en-GB" smtClean="0"/>
              <a:pPr/>
              <a:t>1</a:t>
            </a:fld>
            <a:endParaRPr lang="en-GB" smtClean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>
                <a:effectLst/>
              </a:rPr>
              <a:t>Stellen Sie sich vor, beruflicher Hintergrund (bei </a:t>
            </a:r>
            <a:r>
              <a:rPr lang="de-DE" dirty="0" err="1" smtClean="0">
                <a:effectLst/>
              </a:rPr>
              <a:t>Cegeka</a:t>
            </a:r>
            <a:r>
              <a:rPr lang="de-DE" dirty="0" smtClean="0">
                <a:effectLst/>
              </a:rPr>
              <a:t>), welche Rolle, welche Projekte ...</a:t>
            </a:r>
          </a:p>
          <a:p>
            <a:pPr eaLnBrk="1" hangingPunct="1"/>
            <a:r>
              <a:rPr lang="nl-BE" baseline="0" dirty="0" smtClean="0"/>
              <a:t>Auf das Feedback hinweisen</a:t>
            </a:r>
          </a:p>
          <a:p>
            <a:pPr eaLnBrk="1" hangingPunct="1"/>
            <a:r>
              <a:rPr lang="nl-BE" baseline="0" dirty="0" smtClean="0"/>
              <a:t>Besucher auffordern, sich vorzustellen. Hat jeder die agile Einführung besucht?</a:t>
            </a:r>
          </a:p>
          <a:p>
            <a:pPr eaLnBrk="1" hangingPunct="1"/>
            <a:endParaRPr lang="nl-BE" baseline="0" dirty="0" smtClean="0"/>
          </a:p>
          <a:p>
            <a:pPr eaLnBrk="1" hangingPunct="1"/>
            <a:r>
              <a:rPr lang="nl-BE" baseline="0" dirty="0" smtClean="0"/>
              <a:t>15 min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386293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DE" dirty="0" smtClean="0">
                <a:effectLst/>
              </a:rPr>
              <a:t>Zeigen Sie ihnen die Story und lassen Sie sie über das Design zu denken. Gestützt auf </a:t>
            </a:r>
            <a:r>
              <a:rPr lang="de-DE" dirty="0" err="1" smtClean="0">
                <a:effectLst/>
              </a:rPr>
              <a:t>whiteboard</a:t>
            </a:r>
            <a:r>
              <a:rPr lang="de-DE" dirty="0" smtClean="0">
                <a:effectLst/>
              </a:rPr>
              <a:t>!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Story -&gt; Design -&gt; Test -&gt; Umsetzung</a:t>
            </a:r>
            <a:endParaRPr lang="nl-BE" dirty="0" smtClean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6B93D-42F0-4C12-923D-C538C4E61A0D}" type="slidenum">
              <a:rPr lang="en-GB" smtClean="0"/>
              <a:pPr/>
              <a:t>10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8401048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4461FC-9F00-4C2D-8DD4-A8CA2E9755BB}" type="slidenum">
              <a:rPr lang="en-GB" smtClean="0"/>
              <a:pPr/>
              <a:t>100</a:t>
            </a:fld>
            <a:endParaRPr lang="en-GB" smtClean="0"/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49613" y="514350"/>
            <a:ext cx="3427412" cy="2571750"/>
          </a:xfrm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on everything we've seen so far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9453469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7200" lvl="1" indent="0" eaLnBrk="1" hangingPunct="1">
              <a:buFont typeface="Symbol" panose="05050102010706020507" pitchFamily="18" charset="2"/>
              <a:buNone/>
            </a:pPr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101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924462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7200" lvl="1" indent="0" eaLnBrk="1" hangingPunct="1">
              <a:buFont typeface="Symbol" panose="05050102010706020507" pitchFamily="18" charset="2"/>
              <a:buNone/>
            </a:pPr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102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92446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DE" dirty="0" smtClean="0">
                <a:effectLst/>
              </a:rPr>
              <a:t>Wenn Sie nur die Story der vorherigen Folie berücksichtigen, was ist dann hier falsch?</a:t>
            </a:r>
          </a:p>
          <a:p>
            <a:r>
              <a:rPr lang="de-DE" dirty="0" smtClean="0">
                <a:effectLst/>
              </a:rPr>
              <a:t>Keine Hinzufügen von Attributen "für später" oder "weil sie jemand jemals brauchen wird„.</a:t>
            </a:r>
            <a:endParaRPr lang="nl-BE" dirty="0" smtClean="0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776829-E9D2-40B2-84E4-E4266E494ED4}" type="slidenum">
              <a:rPr lang="en-GB" smtClean="0"/>
              <a:pPr/>
              <a:t>11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019617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DE" dirty="0" smtClean="0">
                <a:effectLst/>
              </a:rPr>
              <a:t>Lesbarer Code!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Geben Sie Ihre Methoden immer klare Namen, die auch in den Stories verwendet werden. Vom Kunden bis zum Entwickler für den Code wird die gleiche Sprache verwendet.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Macht den Code viel besser lesbar und übersichtlicher .</a:t>
            </a:r>
            <a:endParaRPr lang="nl-BE" dirty="0" smtClean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A75CB6-BF1A-42C4-9729-D29E15EAEB8A}" type="slidenum">
              <a:rPr lang="en-GB" smtClean="0"/>
              <a:pPr/>
              <a:t>12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803796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DE" dirty="0" smtClean="0">
                <a:effectLst/>
              </a:rPr>
              <a:t>Neue Story kommt: das Design entwerfen.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Erste Show und lassen Sie sie entlang Geschichte über das Design denken.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Domain Zeichnung entwickelt sich. Code spiegelt direkt Domain Zeichnung. Dieser Vorgang wiederholt sich ständig.</a:t>
            </a:r>
            <a:endParaRPr lang="nl-BE" dirty="0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715C79-D040-424F-A259-A68F653F531C}" type="slidenum">
              <a:rPr lang="en-GB" smtClean="0"/>
              <a:pPr/>
              <a:t>13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081382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14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nl-NL" dirty="0" smtClean="0"/>
              <a:t>Pair </a:t>
            </a:r>
            <a:r>
              <a:rPr lang="nl-NL" dirty="0" err="1" smtClean="0"/>
              <a:t>programming</a:t>
            </a:r>
            <a:endParaRPr lang="nl-NL" dirty="0" smtClean="0"/>
          </a:p>
          <a:p>
            <a:pPr>
              <a:buFontTx/>
              <a:buChar char="•"/>
            </a:pP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17A3CD-5A56-4A6C-976D-1541B62FCB70}" type="slidenum">
              <a:rPr lang="en-GB" smtClean="0"/>
              <a:pPr/>
              <a:t>15</a:t>
            </a:fld>
            <a:endParaRPr lang="en-GB" smtClean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>
                <a:effectLst/>
              </a:rPr>
              <a:t>Pair </a:t>
            </a:r>
            <a:r>
              <a:rPr lang="de-DE" dirty="0" err="1" smtClean="0">
                <a:effectLst/>
              </a:rPr>
              <a:t>Programming</a:t>
            </a:r>
            <a:r>
              <a:rPr lang="de-DE" dirty="0" smtClean="0">
                <a:effectLst/>
              </a:rPr>
              <a:t> ist natürlich das auffälligste Merkmal von XP Entwicklung natürlich.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Driver:</a:t>
            </a:r>
            <a:r>
              <a:rPr lang="de-DE" dirty="0" smtClean="0">
                <a:effectLst/>
              </a:rPr>
              <a:t> Eingabe von Code, Syntax behebt Fehler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Navigator:</a:t>
            </a:r>
            <a:r>
              <a:rPr lang="de-DE" dirty="0" smtClean="0">
                <a:effectLst/>
              </a:rPr>
              <a:t> vorausschauendes Denken, größere Bild 'wir tun? "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Ändern Sie Rollen:</a:t>
            </a:r>
            <a:r>
              <a:rPr lang="de-DE" dirty="0" smtClean="0">
                <a:effectLst/>
              </a:rPr>
              <a:t> 15 Minuten lang, zum Beispiel schreibt ein Entwickler Test, der andere implementiert.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Neues</a:t>
            </a:r>
            <a:r>
              <a:rPr lang="de-DE" b="1" baseline="0" dirty="0" smtClean="0">
                <a:effectLst/>
              </a:rPr>
              <a:t> Pairing: </a:t>
            </a:r>
            <a:r>
              <a:rPr lang="de-DE" dirty="0" smtClean="0">
                <a:effectLst/>
              </a:rPr>
              <a:t>1 Mal pro Tag. – Story </a:t>
            </a:r>
            <a:r>
              <a:rPr lang="de-DE" dirty="0" err="1" smtClean="0">
                <a:effectLst/>
              </a:rPr>
              <a:t>lead</a:t>
            </a:r>
            <a:r>
              <a:rPr lang="de-DE" dirty="0" smtClean="0">
                <a:effectLst/>
              </a:rPr>
              <a:t> bleibt bei Story.</a:t>
            </a:r>
            <a:br>
              <a:rPr lang="de-DE" dirty="0" smtClean="0">
                <a:effectLst/>
              </a:rPr>
            </a:br>
            <a:endParaRPr lang="de-DE" dirty="0" smtClean="0">
              <a:effectLst/>
            </a:endParaRPr>
          </a:p>
          <a:p>
            <a:pPr eaLnBrk="1" hangingPunct="1"/>
            <a:r>
              <a:rPr lang="de-DE" dirty="0" smtClean="0">
                <a:effectLst/>
              </a:rPr>
              <a:t>Pair </a:t>
            </a:r>
            <a:r>
              <a:rPr lang="de-DE" dirty="0" err="1" smtClean="0">
                <a:effectLst/>
              </a:rPr>
              <a:t>Programming</a:t>
            </a:r>
            <a:r>
              <a:rPr lang="de-DE" dirty="0" smtClean="0">
                <a:effectLst/>
              </a:rPr>
              <a:t>: Vorteile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Zwei Paar Augen für alles.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Vorteile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erhöhte Vertrauen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Mehr Diskussion über Design aufgrund der zweiten Meinung oder Ihr Paar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weniger Bugs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Der Austausch von Wissen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58424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de-DE" dirty="0" smtClean="0">
                <a:effectLst/>
              </a:rPr>
              <a:t>Eine Story muss nicht unbedingt durch ein Paar implementiert werden. Sie können auch mit mehreren Paaren an gleichen Story arbeiten. Das nennt man </a:t>
            </a:r>
            <a:r>
              <a:rPr lang="de-DE" dirty="0" err="1" smtClean="0">
                <a:effectLst/>
              </a:rPr>
              <a:t>Swarming</a:t>
            </a:r>
            <a:r>
              <a:rPr lang="de-DE" dirty="0" smtClean="0">
                <a:effectLst/>
              </a:rPr>
              <a:t>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Ein Paar wird ein Interface einchecken. Dann wird aufgeteilt: ein Paar implementiert</a:t>
            </a:r>
            <a:r>
              <a:rPr lang="de-DE" baseline="0" dirty="0" smtClean="0">
                <a:effectLst/>
              </a:rPr>
              <a:t> das Interface, ein anderes verwendet es</a:t>
            </a:r>
            <a:r>
              <a:rPr lang="de-DE" dirty="0" smtClean="0">
                <a:effectLst/>
              </a:rPr>
              <a:t>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Re-Pairing! Nicht immer macht das gleiche Paar die GUI.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Story führt mit Stöcken Story. Das Team trägt Verantwortung, die Story umzusetzen. Delegieren, wenn notwendig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16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17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de-DE" dirty="0" smtClean="0">
                <a:effectLst/>
              </a:rPr>
              <a:t>Um den Rest der XP Praktiken zu erklären, wollen wir sehen, wie sie eine Lösung für bestimmte Risiken in der Softwareentwicklung bieten können.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50000"/>
              </a:spcBef>
            </a:pPr>
            <a:r>
              <a:rPr lang="de-DE" dirty="0" smtClean="0">
                <a:effectLst/>
              </a:rPr>
              <a:t>Wie lassen sich diese Risiken</a:t>
            </a:r>
            <a:r>
              <a:rPr lang="de-DE" baseline="0" dirty="0" smtClean="0">
                <a:effectLst/>
              </a:rPr>
              <a:t> vermeiden?</a:t>
            </a: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Generalisten &gt; Spezialisten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Alle Mitglieder wissen ein wenig über jede Technologie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Fachinformationsveranstaltungen und Pairing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Wissen geht nicht verloren, wenn Mitarbeiter</a:t>
            </a:r>
            <a:r>
              <a:rPr lang="de-DE" baseline="0" dirty="0" smtClean="0">
                <a:effectLst/>
              </a:rPr>
              <a:t> gehen</a:t>
            </a:r>
            <a:endParaRPr lang="nl-BE" dirty="0" smtClean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25DC8-C8D8-437F-8AB4-F345E5710FDC}" type="slidenum">
              <a:rPr lang="en-GB" smtClean="0"/>
              <a:pPr/>
              <a:t>18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85848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A9F570-6498-4A06-9EE4-FABC14B9EC18}" type="slidenum">
              <a:rPr lang="en-GB" smtClean="0"/>
              <a:pPr/>
              <a:t>19</a:t>
            </a:fld>
            <a:endParaRPr lang="en-GB" smtClean="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>
                <a:effectLst/>
              </a:rPr>
              <a:t>Code Konventionen: wächst innerhalb des Teams; also in jedem Team kann es verschiedene Konventionen geben.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technologisch vielfältig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Der gesamte Code: </a:t>
            </a:r>
            <a:r>
              <a:rPr lang="de-DE" dirty="0" smtClean="0">
                <a:effectLst/>
              </a:rPr>
              <a:t>Domain, </a:t>
            </a:r>
            <a:r>
              <a:rPr lang="de-DE" dirty="0" err="1" smtClean="0">
                <a:effectLst/>
              </a:rPr>
              <a:t>db</a:t>
            </a:r>
            <a:r>
              <a:rPr lang="de-DE" dirty="0" smtClean="0">
                <a:effectLst/>
              </a:rPr>
              <a:t>, Service, </a:t>
            </a:r>
            <a:r>
              <a:rPr lang="de-DE" dirty="0" err="1" smtClean="0">
                <a:effectLst/>
              </a:rPr>
              <a:t>gui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2330097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BFEEF0-0BED-40B2-B004-EC2046C1E3E0}" type="slidenum">
              <a:rPr lang="en-GB" smtClean="0"/>
              <a:pPr/>
              <a:t>2</a:t>
            </a:fld>
            <a:endParaRPr lang="en-GB" smtClean="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49613" y="514350"/>
            <a:ext cx="3427412" cy="257175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DE" dirty="0" smtClean="0">
                <a:effectLst/>
              </a:rPr>
              <a:t>Der Unterschied zwischen </a:t>
            </a: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und XP. Fragen Sie, ob sie überhaupt wissen, was der Unterschied ist.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ist eine Sammlung von Techniken, die agile Arbeit unterstützen. Wird in Agile Einführung behandelt.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Extreme </a:t>
            </a:r>
            <a:r>
              <a:rPr lang="de-DE" dirty="0" err="1" smtClean="0">
                <a:effectLst/>
              </a:rPr>
              <a:t>Programming</a:t>
            </a:r>
            <a:r>
              <a:rPr lang="de-DE" dirty="0" smtClean="0">
                <a:effectLst/>
              </a:rPr>
              <a:t> ist eine Sammlung von agilen Entwicklungs-Prinzipien, die in eine </a:t>
            </a: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Umgebung passen.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Extreme </a:t>
            </a:r>
            <a:r>
              <a:rPr lang="de-DE" dirty="0" err="1" smtClean="0">
                <a:effectLst/>
              </a:rPr>
              <a:t>Programming</a:t>
            </a:r>
            <a:r>
              <a:rPr lang="de-DE" dirty="0" smtClean="0">
                <a:effectLst/>
              </a:rPr>
              <a:t> ist</a:t>
            </a:r>
            <a:r>
              <a:rPr lang="de-DE" baseline="0" dirty="0" smtClean="0">
                <a:effectLst/>
              </a:rPr>
              <a:t> </a:t>
            </a:r>
            <a:r>
              <a:rPr lang="de-DE" dirty="0" smtClean="0">
                <a:effectLst/>
              </a:rPr>
              <a:t>die Entwicklung in einem agilen Projekt, während </a:t>
            </a: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generell über die Planung des gesamten Projekts geht.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464602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•"/>
            </a:pPr>
            <a:r>
              <a:rPr lang="de-DE" dirty="0" smtClean="0">
                <a:effectLst/>
              </a:rPr>
              <a:t>Schnelles Feedback: Sie müssen nicht die gesamte Anwendung implementieren, nur um zu prüfen, ob eine Methode richtig arbeitet</a:t>
            </a:r>
          </a:p>
          <a:p>
            <a:pPr marL="171428" indent="-171428">
              <a:buFontTx/>
              <a:buChar char="•"/>
            </a:pPr>
            <a:r>
              <a:rPr lang="de-DE" dirty="0" smtClean="0">
                <a:effectLst/>
              </a:rPr>
              <a:t>Sicherheitsnetz : Vertrauen</a:t>
            </a:r>
          </a:p>
          <a:p>
            <a:pPr marL="171428" indent="-171428">
              <a:buFontTx/>
              <a:buChar char="•"/>
            </a:pPr>
            <a:r>
              <a:rPr lang="de-DE" dirty="0" smtClean="0">
                <a:effectLst/>
              </a:rPr>
              <a:t>Unterstützung bei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3769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effectLst/>
              </a:rPr>
              <a:t>- </a:t>
            </a:r>
            <a:r>
              <a:rPr lang="de-DE" b="1" dirty="0" smtClean="0">
                <a:effectLst/>
              </a:rPr>
              <a:t>Schreiben Sie einen Test:</a:t>
            </a:r>
            <a:r>
              <a:rPr lang="de-DE" dirty="0" smtClean="0">
                <a:effectLst/>
              </a:rPr>
              <a:t> Dies ist ein automatisierter, wiederholbarer Tests (</a:t>
            </a:r>
            <a:r>
              <a:rPr lang="de-DE" dirty="0" err="1" smtClean="0">
                <a:effectLst/>
              </a:rPr>
              <a:t>NUnit</a:t>
            </a:r>
            <a:r>
              <a:rPr lang="de-DE" dirty="0" smtClean="0">
                <a:effectLst/>
              </a:rPr>
              <a:t>-Stil-Framework)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</a:t>
            </a:r>
            <a:r>
              <a:rPr lang="de-DE" b="1" dirty="0" smtClean="0">
                <a:effectLst/>
              </a:rPr>
              <a:t>Run-Test:</a:t>
            </a:r>
            <a:r>
              <a:rPr lang="de-DE" dirty="0" smtClean="0">
                <a:effectLst/>
              </a:rPr>
              <a:t> Es ist rot ... und wegen der richtigen Gründe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Schreiben Sie gerade genug Code, um den Test zu bestehen - dies gewährleistet eine gute Abdeckung des Codes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Führen Sie Test aus, um zu sehen, ob alles funktioniert</a:t>
            </a:r>
            <a:br>
              <a:rPr lang="de-DE" dirty="0" smtClean="0">
                <a:effectLst/>
              </a:rPr>
            </a:br>
            <a:r>
              <a:rPr lang="de-DE" dirty="0" err="1" smtClean="0">
                <a:effectLst/>
              </a:rPr>
              <a:t>Refactoring</a:t>
            </a:r>
            <a:r>
              <a:rPr lang="de-DE" dirty="0" smtClean="0">
                <a:effectLst/>
              </a:rPr>
              <a:t> Code / Test bei Bedarf, Anwendungstests als Sicherheitsnetz 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Gesamten Zyklus immer wieder wiederholen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1175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Continuously</a:t>
            </a:r>
            <a:r>
              <a:rPr lang="nl-BE" baseline="0" dirty="0" smtClean="0"/>
              <a:t> </a:t>
            </a:r>
            <a:r>
              <a:rPr lang="nl-BE" baseline="0" dirty="0" err="1" smtClean="0"/>
              <a:t>improve</a:t>
            </a:r>
            <a:r>
              <a:rPr lang="nl-BE" baseline="0" dirty="0" smtClean="0"/>
              <a:t> the design </a:t>
            </a:r>
            <a:r>
              <a:rPr lang="nl-BE" baseline="0" dirty="0" err="1" smtClean="0"/>
              <a:t>and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structure</a:t>
            </a:r>
            <a:r>
              <a:rPr lang="nl-BE" baseline="0" dirty="0" smtClean="0"/>
              <a:t> of the code as </a:t>
            </a:r>
            <a:r>
              <a:rPr lang="nl-BE" baseline="0" dirty="0" err="1" smtClean="0"/>
              <a:t>you</a:t>
            </a:r>
            <a:r>
              <a:rPr lang="nl-BE" baseline="0" dirty="0" smtClean="0"/>
              <a:t> go </a:t>
            </a:r>
            <a:r>
              <a:rPr lang="nl-BE" baseline="0" dirty="0" err="1" smtClean="0"/>
              <a:t>along</a:t>
            </a:r>
            <a:r>
              <a:rPr lang="nl-BE" baseline="0" dirty="0" smtClean="0"/>
              <a:t>. </a:t>
            </a:r>
          </a:p>
          <a:p>
            <a:r>
              <a:rPr lang="nl-BE" baseline="0" dirty="0" smtClean="0"/>
              <a:t>The </a:t>
            </a:r>
            <a:r>
              <a:rPr lang="nl-BE" baseline="0" dirty="0" err="1" smtClean="0"/>
              <a:t>functionality</a:t>
            </a:r>
            <a:r>
              <a:rPr lang="nl-BE" baseline="0" dirty="0" smtClean="0"/>
              <a:t> </a:t>
            </a:r>
            <a:r>
              <a:rPr lang="nl-BE" baseline="0" dirty="0" err="1" smtClean="0"/>
              <a:t>needs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to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stay</a:t>
            </a:r>
            <a:r>
              <a:rPr lang="nl-BE" baseline="0" dirty="0" smtClean="0"/>
              <a:t> the </a:t>
            </a:r>
            <a:r>
              <a:rPr lang="nl-BE" baseline="0" dirty="0" err="1" smtClean="0"/>
              <a:t>same</a:t>
            </a:r>
            <a:r>
              <a:rPr lang="nl-BE" baseline="0" dirty="0" smtClean="0"/>
              <a:t> (</a:t>
            </a:r>
            <a:r>
              <a:rPr lang="nl-BE" baseline="0" dirty="0" err="1" smtClean="0"/>
              <a:t>this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will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validated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by</a:t>
            </a:r>
            <a:r>
              <a:rPr lang="nl-BE" baseline="0" dirty="0" smtClean="0"/>
              <a:t> the tests </a:t>
            </a:r>
            <a:r>
              <a:rPr lang="nl-BE" baseline="0" dirty="0" err="1" smtClean="0"/>
              <a:t>you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wrote</a:t>
            </a:r>
            <a:r>
              <a:rPr lang="nl-BE" baseline="0" dirty="0" smtClean="0"/>
              <a:t>).</a:t>
            </a:r>
          </a:p>
          <a:p>
            <a:r>
              <a:rPr lang="nl-BE" baseline="0" dirty="0" err="1" smtClean="0"/>
              <a:t>Don’t</a:t>
            </a:r>
            <a:r>
              <a:rPr lang="nl-BE" baseline="0" dirty="0" smtClean="0"/>
              <a:t> save </a:t>
            </a:r>
            <a:r>
              <a:rPr lang="nl-BE" baseline="0" dirty="0" err="1" smtClean="0"/>
              <a:t>this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all</a:t>
            </a:r>
            <a:r>
              <a:rPr lang="nl-BE" baseline="0" dirty="0" smtClean="0"/>
              <a:t> up, do </a:t>
            </a:r>
            <a:r>
              <a:rPr lang="nl-BE" baseline="0" dirty="0" err="1" smtClean="0"/>
              <a:t>it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while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working</a:t>
            </a:r>
            <a:r>
              <a:rPr lang="nl-BE" baseline="0" dirty="0" smtClean="0"/>
              <a:t> on a story on the </a:t>
            </a:r>
            <a:r>
              <a:rPr lang="nl-BE" baseline="0" dirty="0" err="1" smtClean="0"/>
              <a:t>parts</a:t>
            </a:r>
            <a:r>
              <a:rPr lang="nl-BE" baseline="0" dirty="0" smtClean="0"/>
              <a:t> of the code </a:t>
            </a:r>
            <a:r>
              <a:rPr lang="nl-BE" baseline="0" dirty="0" err="1" smtClean="0"/>
              <a:t>you</a:t>
            </a:r>
            <a:r>
              <a:rPr lang="nl-BE" baseline="0" dirty="0" smtClean="0"/>
              <a:t> </a:t>
            </a:r>
            <a:r>
              <a:rPr lang="nl-BE" baseline="0" dirty="0" err="1" smtClean="0"/>
              <a:t>need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for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that</a:t>
            </a:r>
            <a:r>
              <a:rPr lang="nl-BE" baseline="0" dirty="0" smtClean="0"/>
              <a:t> story. </a:t>
            </a:r>
          </a:p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590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to move in small steps</a:t>
            </a:r>
            <a:r>
              <a:rPr lang="en-US" baseline="0" dirty="0" smtClean="0"/>
              <a:t>, so you know what caused test failures.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65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5505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Continuous</a:t>
            </a:r>
            <a:r>
              <a:rPr lang="nl-BE" dirty="0" smtClean="0"/>
              <a:t> </a:t>
            </a:r>
            <a:r>
              <a:rPr lang="nl-BE" dirty="0" err="1" smtClean="0"/>
              <a:t>integration</a:t>
            </a:r>
            <a:r>
              <a:rPr lang="nl-BE" dirty="0" smtClean="0"/>
              <a:t>: </a:t>
            </a:r>
            <a:r>
              <a:rPr lang="nl-BE" dirty="0" err="1" smtClean="0"/>
              <a:t>merge</a:t>
            </a:r>
            <a:r>
              <a:rPr lang="nl-BE" dirty="0" smtClean="0"/>
              <a:t> code of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all</a:t>
            </a:r>
            <a:r>
              <a:rPr lang="nl-BE" baseline="0" dirty="0" smtClean="0"/>
              <a:t> </a:t>
            </a:r>
            <a:r>
              <a:rPr lang="nl-BE" baseline="0" dirty="0" err="1" smtClean="0"/>
              <a:t>developers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frequently</a:t>
            </a:r>
            <a:r>
              <a:rPr lang="nl-BE" baseline="0" dirty="0" smtClean="0"/>
              <a:t>.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2869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Develop: red green refactor</a:t>
            </a:r>
          </a:p>
          <a:p>
            <a:r>
              <a:rPr lang="en-US" dirty="0" smtClean="0"/>
              <a:t>Update latest code</a:t>
            </a:r>
          </a:p>
          <a:p>
            <a:r>
              <a:rPr lang="en-US" dirty="0" smtClean="0"/>
              <a:t>Run all tests to check</a:t>
            </a:r>
            <a:r>
              <a:rPr lang="en-US" baseline="0" dirty="0" smtClean="0"/>
              <a:t> merge results</a:t>
            </a:r>
          </a:p>
          <a:p>
            <a:r>
              <a:rPr lang="en-US" baseline="0" dirty="0" smtClean="0"/>
              <a:t>Check in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this multiple times a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3900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Continuous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build</a:t>
            </a:r>
            <a:r>
              <a:rPr lang="nl-BE" baseline="0" dirty="0" smtClean="0"/>
              <a:t>: </a:t>
            </a:r>
            <a:r>
              <a:rPr lang="nl-BE" baseline="0" dirty="0" err="1" smtClean="0"/>
              <a:t>every</a:t>
            </a:r>
            <a:r>
              <a:rPr lang="nl-BE" baseline="0" dirty="0" smtClean="0"/>
              <a:t> time a </a:t>
            </a:r>
            <a:r>
              <a:rPr lang="nl-BE" baseline="0" dirty="0" err="1" smtClean="0"/>
              <a:t>developer</a:t>
            </a:r>
            <a:r>
              <a:rPr lang="nl-BE" baseline="0" dirty="0" smtClean="0"/>
              <a:t> checks in code, </a:t>
            </a:r>
            <a:r>
              <a:rPr lang="nl-BE" baseline="0" dirty="0" err="1" smtClean="0"/>
              <a:t>an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automated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build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will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started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to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build</a:t>
            </a:r>
            <a:r>
              <a:rPr lang="nl-BE" baseline="0" dirty="0" smtClean="0"/>
              <a:t> the </a:t>
            </a:r>
            <a:r>
              <a:rPr lang="nl-BE" baseline="0" dirty="0" err="1" smtClean="0"/>
              <a:t>application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and</a:t>
            </a:r>
            <a:r>
              <a:rPr lang="nl-BE" baseline="0" dirty="0" smtClean="0"/>
              <a:t> run </a:t>
            </a:r>
            <a:r>
              <a:rPr lang="nl-BE" baseline="0" dirty="0" err="1" smtClean="0"/>
              <a:t>all</a:t>
            </a:r>
            <a:r>
              <a:rPr lang="nl-BE" baseline="0" dirty="0" smtClean="0"/>
              <a:t> tests. </a:t>
            </a:r>
          </a:p>
          <a:p>
            <a:r>
              <a:rPr lang="nl-BE" baseline="0" dirty="0" smtClean="0"/>
              <a:t>The </a:t>
            </a:r>
            <a:r>
              <a:rPr lang="nl-BE" baseline="0" dirty="0" err="1" smtClean="0"/>
              <a:t>result</a:t>
            </a:r>
            <a:r>
              <a:rPr lang="nl-BE" baseline="0" dirty="0" smtClean="0"/>
              <a:t> is a </a:t>
            </a:r>
            <a:r>
              <a:rPr lang="nl-BE" baseline="0" dirty="0" err="1" smtClean="0"/>
              <a:t>potentially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shippable</a:t>
            </a:r>
            <a:r>
              <a:rPr lang="nl-BE" baseline="0" dirty="0" smtClean="0"/>
              <a:t> product (</a:t>
            </a:r>
            <a:r>
              <a:rPr lang="nl-BE" baseline="0" dirty="0" err="1" smtClean="0"/>
              <a:t>like</a:t>
            </a:r>
            <a:r>
              <a:rPr lang="nl-BE" baseline="0" dirty="0" smtClean="0"/>
              <a:t> a </a:t>
            </a:r>
            <a:r>
              <a:rPr lang="nl-BE" baseline="0" dirty="0" err="1" smtClean="0"/>
              <a:t>collection</a:t>
            </a:r>
            <a:r>
              <a:rPr lang="nl-BE" baseline="0" dirty="0" smtClean="0"/>
              <a:t> of wars).</a:t>
            </a:r>
          </a:p>
          <a:p>
            <a:r>
              <a:rPr lang="nl-BE" baseline="0" dirty="0" smtClean="0"/>
              <a:t>Als de </a:t>
            </a:r>
            <a:r>
              <a:rPr lang="nl-BE" baseline="0" dirty="0" err="1" smtClean="0"/>
              <a:t>build</a:t>
            </a:r>
            <a:r>
              <a:rPr lang="nl-BE" baseline="0" dirty="0" smtClean="0"/>
              <a:t> aangeeft dat er testen gefaald zijn, moet hier dadelijk naar gekeken worden, aangezien er zo geen PSP meer is.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70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AE7B6E-1CA0-44E9-A0BB-9760B543BDBF}" type="slidenum">
              <a:rPr lang="en-GB" smtClean="0"/>
              <a:pPr/>
              <a:t>28</a:t>
            </a:fld>
            <a:endParaRPr lang="en-GB" smtClean="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nl-BE" sz="1100" dirty="0" err="1" smtClean="0"/>
              <a:t>Fetch</a:t>
            </a:r>
            <a:r>
              <a:rPr lang="nl-BE" sz="1100" dirty="0" smtClean="0"/>
              <a:t> </a:t>
            </a:r>
            <a:r>
              <a:rPr lang="nl-BE" sz="1100" dirty="0"/>
              <a:t>all code that was checked-in by developers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Configure environment and server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Compile all code + run unit tests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Deploy on server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Run integration tests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Publish report</a:t>
            </a:r>
          </a:p>
          <a:p>
            <a:pPr lvl="1" eaLnBrk="1" hangingPunct="1">
              <a:lnSpc>
                <a:spcPct val="80000"/>
              </a:lnSpc>
            </a:pPr>
            <a:r>
              <a:rPr lang="nl-BE" sz="1100" dirty="0"/>
              <a:t>Can contain server log, modification set, code audits, …</a:t>
            </a:r>
          </a:p>
          <a:p>
            <a:pPr lvl="1" eaLnBrk="1" hangingPunct="1">
              <a:lnSpc>
                <a:spcPct val="80000"/>
              </a:lnSpc>
            </a:pPr>
            <a:r>
              <a:rPr lang="nl-BE" sz="1100" dirty="0"/>
              <a:t>If build failed: contains failing tests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If build was successful</a:t>
            </a:r>
          </a:p>
          <a:p>
            <a:pPr lvl="1" eaLnBrk="1" hangingPunct="1">
              <a:lnSpc>
                <a:spcPct val="80000"/>
              </a:lnSpc>
            </a:pPr>
            <a:r>
              <a:rPr lang="nl-BE" sz="1100" dirty="0"/>
              <a:t>Tag all code on </a:t>
            </a:r>
            <a:r>
              <a:rPr lang="nl-BE" sz="1100" dirty="0" smtClean="0"/>
              <a:t>SVN</a:t>
            </a:r>
            <a:endParaRPr lang="nl-BE" sz="1100" dirty="0"/>
          </a:p>
          <a:p>
            <a:pPr lvl="1" eaLnBrk="1" hangingPunct="1">
              <a:lnSpc>
                <a:spcPct val="80000"/>
              </a:lnSpc>
            </a:pPr>
            <a:r>
              <a:rPr lang="nl-BE" sz="1100" dirty="0"/>
              <a:t>Check in deployment file + tag</a:t>
            </a:r>
          </a:p>
          <a:p>
            <a:pPr lvl="2" eaLnBrk="1" hangingPunct="1">
              <a:lnSpc>
                <a:spcPct val="80000"/>
              </a:lnSpc>
            </a:pPr>
            <a:r>
              <a:rPr lang="nl-BE" sz="1100" dirty="0"/>
              <a:t>Shippable product</a:t>
            </a:r>
          </a:p>
          <a:p>
            <a:pPr lvl="2" eaLnBrk="1" hangingPunct="1">
              <a:lnSpc>
                <a:spcPct val="80000"/>
              </a:lnSpc>
            </a:pPr>
            <a:r>
              <a:rPr lang="nl-BE" sz="1100" dirty="0"/>
              <a:t>Installed in acceptance / production environment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1916280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Echtes</a:t>
            </a:r>
            <a:r>
              <a:rPr lang="nl-BE" baseline="0" dirty="0" smtClean="0"/>
              <a:t> Beispiel benutzen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059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3A4694-900E-4CBF-89A0-6442922CEFAA}" type="slidenum">
              <a:rPr lang="en-GB" smtClean="0"/>
              <a:pPr/>
              <a:t>3</a:t>
            </a:fld>
            <a:endParaRPr lang="en-GB" smtClean="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49613" y="514350"/>
            <a:ext cx="3427412" cy="257175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nl-NL" dirty="0" smtClean="0"/>
              <a:t>Scrum ist eine Sammlung von Technimen, die agile Arbeit unterstützen. </a:t>
            </a:r>
            <a:r>
              <a:rPr lang="nl-NL" baseline="0" dirty="0" smtClean="0"/>
              <a:t>Denken Sie darüber nach:</a:t>
            </a:r>
            <a:endParaRPr lang="nl-NL" dirty="0" smtClean="0"/>
          </a:p>
          <a:p>
            <a:pPr>
              <a:buFontTx/>
              <a:buChar char="•"/>
            </a:pPr>
            <a:r>
              <a:rPr lang="de-DE" dirty="0" err="1" smtClean="0">
                <a:effectLst/>
              </a:rPr>
              <a:t>Iterations</a:t>
            </a:r>
            <a:r>
              <a:rPr lang="de-DE" dirty="0" smtClean="0">
                <a:effectLst/>
              </a:rPr>
              <a:t>: zeitlich befristet, am Ende ein funktionales Release (ein Teil des Produkts wurde entwickelt)</a:t>
            </a:r>
          </a:p>
          <a:p>
            <a:pPr>
              <a:buFontTx/>
              <a:buChar char="•"/>
            </a:pPr>
            <a:r>
              <a:rPr lang="de-DE" dirty="0" smtClean="0">
                <a:effectLst/>
              </a:rPr>
              <a:t>Stories: Fokus auf Funktionalität, hat Geschäftswert </a:t>
            </a:r>
          </a:p>
          <a:p>
            <a:pPr>
              <a:buFontTx/>
              <a:buChar char="•"/>
            </a:pPr>
            <a:r>
              <a:rPr lang="de-DE" dirty="0" err="1" smtClean="0">
                <a:effectLst/>
              </a:rPr>
              <a:t>Backlog</a:t>
            </a:r>
            <a:r>
              <a:rPr lang="de-DE" dirty="0" smtClean="0">
                <a:effectLst/>
              </a:rPr>
              <a:t>: Liste der </a:t>
            </a:r>
            <a:r>
              <a:rPr lang="de-DE" dirty="0" err="1" smtClean="0">
                <a:effectLst/>
              </a:rPr>
              <a:t>Userstories</a:t>
            </a:r>
            <a:r>
              <a:rPr lang="de-DE" dirty="0" smtClean="0">
                <a:effectLst/>
              </a:rPr>
              <a:t>; wird über Geschäftswert priorisiert; Sprint / ganze ...</a:t>
            </a:r>
          </a:p>
          <a:p>
            <a:pPr>
              <a:buFontTx/>
              <a:buChar char="•"/>
            </a:pPr>
            <a:r>
              <a:rPr lang="de-DE" dirty="0" smtClean="0">
                <a:effectLst/>
              </a:rPr>
              <a:t>Zusammenarbeit: die direkte Kommunikation zwischen Proxy &lt;-&gt; Entwickler &lt;-&gt; Trainer ...</a:t>
            </a:r>
            <a:endParaRPr lang="nl-NL" dirty="0" smtClean="0"/>
          </a:p>
          <a:p>
            <a:endParaRPr lang="nl-BE" baseline="0" dirty="0" smtClean="0"/>
          </a:p>
          <a:p>
            <a:pPr>
              <a:buFontTx/>
              <a:buChar char="•"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001540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r>
              <a:rPr lang="nl-BE" dirty="0" smtClean="0"/>
              <a:t>first</a:t>
            </a:r>
            <a:r>
              <a:rPr lang="nl-BE" baseline="0" dirty="0" smtClean="0"/>
              <a:t> do a </a:t>
            </a:r>
            <a:r>
              <a:rPr lang="nl-BE" baseline="0" dirty="0" err="1" smtClean="0"/>
              <a:t>checkout</a:t>
            </a:r>
            <a:r>
              <a:rPr lang="nl-BE" baseline="0" dirty="0" smtClean="0"/>
              <a:t> of a </a:t>
            </a:r>
            <a:r>
              <a:rPr lang="nl-BE" baseline="0" dirty="0" err="1" smtClean="0"/>
              <a:t>version</a:t>
            </a:r>
            <a:r>
              <a:rPr lang="nl-BE" baseline="0" dirty="0" smtClean="0"/>
              <a:t> (</a:t>
            </a:r>
            <a:r>
              <a:rPr lang="nl-BE" baseline="0" dirty="0" err="1" smtClean="0"/>
              <a:t>for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acceptance</a:t>
            </a:r>
            <a:r>
              <a:rPr lang="nl-BE" baseline="0" dirty="0" smtClean="0"/>
              <a:t> or </a:t>
            </a:r>
            <a:r>
              <a:rPr lang="nl-BE" baseline="0" dirty="0" err="1" smtClean="0"/>
              <a:t>production</a:t>
            </a:r>
            <a:r>
              <a:rPr lang="nl-BE" baseline="0" dirty="0" smtClean="0"/>
              <a:t>)</a:t>
            </a:r>
          </a:p>
          <a:p>
            <a:pPr marL="171428" indent="-171428">
              <a:buFontTx/>
              <a:buChar char="-"/>
            </a:pPr>
            <a:r>
              <a:rPr lang="nl-BE" baseline="0" dirty="0" err="1" smtClean="0"/>
              <a:t>Then</a:t>
            </a:r>
            <a:r>
              <a:rPr lang="nl-BE" baseline="0" dirty="0" smtClean="0"/>
              <a:t> do a </a:t>
            </a:r>
            <a:r>
              <a:rPr lang="nl-BE" baseline="0" dirty="0" err="1" smtClean="0"/>
              <a:t>rollout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to</a:t>
            </a:r>
            <a:r>
              <a:rPr lang="nl-BE" baseline="0" dirty="0" smtClean="0"/>
              <a:t> environment – </a:t>
            </a:r>
            <a:r>
              <a:rPr lang="nl-BE" baseline="0" dirty="0" err="1" smtClean="0"/>
              <a:t>selecting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some</a:t>
            </a:r>
            <a:r>
              <a:rPr lang="nl-BE" baseline="0" dirty="0" smtClean="0"/>
              <a:t> options (</a:t>
            </a:r>
            <a:r>
              <a:rPr lang="nl-BE" baseline="0" dirty="0" err="1" smtClean="0"/>
              <a:t>db</a:t>
            </a:r>
            <a:r>
              <a:rPr lang="nl-BE" baseline="0" dirty="0" smtClean="0"/>
              <a:t> or </a:t>
            </a:r>
            <a:r>
              <a:rPr lang="nl-BE" baseline="0" dirty="0" err="1" smtClean="0"/>
              <a:t>not</a:t>
            </a:r>
            <a:r>
              <a:rPr lang="nl-BE" baseline="0" dirty="0" smtClean="0"/>
              <a:t>, </a:t>
            </a:r>
            <a:r>
              <a:rPr lang="nl-BE" baseline="0" dirty="0" err="1" smtClean="0"/>
              <a:t>config</a:t>
            </a:r>
            <a:r>
              <a:rPr lang="nl-BE" baseline="0" dirty="0" smtClean="0"/>
              <a:t> of server or </a:t>
            </a:r>
            <a:r>
              <a:rPr lang="nl-BE" baseline="0" dirty="0" err="1" smtClean="0"/>
              <a:t>not</a:t>
            </a:r>
            <a:r>
              <a:rPr lang="nl-BE" baseline="0" dirty="0" smtClean="0"/>
              <a:t>, </a:t>
            </a:r>
            <a:r>
              <a:rPr lang="nl-BE" baseline="0" dirty="0" err="1" smtClean="0"/>
              <a:t>which</a:t>
            </a:r>
            <a:r>
              <a:rPr lang="nl-BE" baseline="0" dirty="0" smtClean="0"/>
              <a:t> </a:t>
            </a:r>
            <a:r>
              <a:rPr lang="nl-BE" baseline="0" dirty="0" err="1" smtClean="0"/>
              <a:t>components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to</a:t>
            </a:r>
            <a:r>
              <a:rPr lang="nl-BE" baseline="0" dirty="0" smtClean="0"/>
              <a:t> </a:t>
            </a:r>
            <a:r>
              <a:rPr lang="nl-BE" baseline="0" dirty="0" err="1" smtClean="0"/>
              <a:t>deploy</a:t>
            </a:r>
            <a:r>
              <a:rPr lang="nl-BE" baseline="0" dirty="0" smtClean="0"/>
              <a:t>), environment </a:t>
            </a:r>
            <a:r>
              <a:rPr lang="nl-BE" baseline="0" dirty="0" err="1" smtClean="0"/>
              <a:t>can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acceptance</a:t>
            </a:r>
            <a:r>
              <a:rPr lang="nl-BE" baseline="0" dirty="0" smtClean="0"/>
              <a:t>, </a:t>
            </a:r>
            <a:r>
              <a:rPr lang="nl-BE" baseline="0" dirty="0" err="1" smtClean="0"/>
              <a:t>prod</a:t>
            </a:r>
            <a:r>
              <a:rPr lang="nl-BE" baseline="0" dirty="0" smtClean="0"/>
              <a:t>, </a:t>
            </a:r>
            <a:r>
              <a:rPr lang="nl-BE" baseline="0" dirty="0" err="1" smtClean="0"/>
              <a:t>sanity</a:t>
            </a:r>
            <a:r>
              <a:rPr lang="nl-BE" baseline="0" dirty="0" smtClean="0"/>
              <a:t>, …</a:t>
            </a:r>
          </a:p>
          <a:p>
            <a:pPr marL="171428" indent="-171428">
              <a:buFontTx/>
              <a:buChar char="-"/>
            </a:pPr>
            <a:r>
              <a:rPr lang="nl-BE" baseline="0" dirty="0" err="1" smtClean="0"/>
              <a:t>Rollout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itself</a:t>
            </a:r>
            <a:r>
              <a:rPr lang="nl-BE" baseline="0" dirty="0" smtClean="0"/>
              <a:t> does: </a:t>
            </a:r>
          </a:p>
          <a:p>
            <a:pPr marL="628568" lvl="1" indent="-171428">
              <a:buFontTx/>
              <a:buChar char="-"/>
            </a:pPr>
            <a:r>
              <a:rPr lang="nl-BE" dirty="0" smtClean="0"/>
              <a:t>Run </a:t>
            </a:r>
            <a:r>
              <a:rPr lang="nl-BE" dirty="0" err="1" smtClean="0"/>
              <a:t>db</a:t>
            </a:r>
            <a:r>
              <a:rPr lang="nl-BE" dirty="0" smtClean="0"/>
              <a:t> scripts</a:t>
            </a:r>
          </a:p>
          <a:p>
            <a:pPr marL="628568" lvl="1" indent="-171428">
              <a:buFontTx/>
              <a:buChar char="-"/>
            </a:pPr>
            <a:r>
              <a:rPr lang="nl-BE" dirty="0" err="1" smtClean="0"/>
              <a:t>Configure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application</a:t>
            </a:r>
            <a:r>
              <a:rPr lang="nl-BE" baseline="0" dirty="0" smtClean="0"/>
              <a:t> server</a:t>
            </a:r>
          </a:p>
          <a:p>
            <a:pPr marL="1085709" lvl="2" indent="-171428">
              <a:buFontTx/>
              <a:buChar char="-"/>
            </a:pPr>
            <a:r>
              <a:rPr lang="nl-BE" baseline="0" dirty="0" smtClean="0"/>
              <a:t>Data sources</a:t>
            </a:r>
          </a:p>
          <a:p>
            <a:pPr marL="1085709" lvl="2" indent="-171428">
              <a:buFontTx/>
              <a:buChar char="-"/>
            </a:pPr>
            <a:r>
              <a:rPr lang="nl-BE" baseline="0" dirty="0" err="1" smtClean="0"/>
              <a:t>Startup</a:t>
            </a:r>
            <a:r>
              <a:rPr lang="nl-BE" baseline="0" dirty="0" smtClean="0"/>
              <a:t> </a:t>
            </a:r>
            <a:r>
              <a:rPr lang="nl-BE" baseline="0" dirty="0" err="1" smtClean="0"/>
              <a:t>params</a:t>
            </a:r>
            <a:endParaRPr lang="nl-BE" baseline="0" dirty="0" smtClean="0"/>
          </a:p>
          <a:p>
            <a:pPr marL="1085709" lvl="2" indent="-171428">
              <a:buFontTx/>
              <a:buChar char="-"/>
            </a:pPr>
            <a:r>
              <a:rPr lang="nl-BE" baseline="0" dirty="0" smtClean="0"/>
              <a:t>Queues</a:t>
            </a:r>
          </a:p>
          <a:p>
            <a:pPr marL="1085709" lvl="2" indent="-171428">
              <a:buFontTx/>
              <a:buChar char="-"/>
            </a:pPr>
            <a:r>
              <a:rPr lang="nl-BE" baseline="0" dirty="0" err="1" smtClean="0"/>
              <a:t>Create</a:t>
            </a:r>
            <a:r>
              <a:rPr lang="nl-BE" baseline="0" dirty="0" smtClean="0"/>
              <a:t> directories</a:t>
            </a:r>
          </a:p>
          <a:p>
            <a:pPr marL="1085709" lvl="2" indent="-171428">
              <a:buFontTx/>
              <a:buChar char="-"/>
            </a:pPr>
            <a:r>
              <a:rPr lang="nl-BE" baseline="0" dirty="0" err="1" smtClean="0"/>
              <a:t>Restarts</a:t>
            </a:r>
            <a:endParaRPr lang="nl-BE" baseline="0" dirty="0" smtClean="0"/>
          </a:p>
          <a:p>
            <a:pPr marL="628568" lvl="1" indent="-171428">
              <a:buFontTx/>
              <a:buChar char="-"/>
            </a:pPr>
            <a:r>
              <a:rPr lang="nl-BE" baseline="0" dirty="0" err="1" smtClean="0"/>
              <a:t>Deploys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application</a:t>
            </a:r>
            <a:endParaRPr lang="nl-BE" baseline="0" dirty="0" smtClean="0"/>
          </a:p>
          <a:p>
            <a:pPr marL="171428" indent="-171428">
              <a:buFontTx/>
              <a:buChar char="-"/>
            </a:pPr>
            <a:r>
              <a:rPr lang="nl-BE" baseline="0" dirty="0" err="1" smtClean="0"/>
              <a:t>DevOps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creates</a:t>
            </a:r>
            <a:r>
              <a:rPr lang="nl-BE" baseline="0" dirty="0" smtClean="0"/>
              <a:t> virtual images </a:t>
            </a:r>
            <a:r>
              <a:rPr lang="nl-BE" baseline="0" dirty="0" err="1" smtClean="0"/>
              <a:t>with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an</a:t>
            </a:r>
            <a:r>
              <a:rPr lang="nl-BE" baseline="0" dirty="0" smtClean="0"/>
              <a:t> os, </a:t>
            </a:r>
            <a:r>
              <a:rPr lang="nl-BE" baseline="0" dirty="0" err="1" smtClean="0"/>
              <a:t>application</a:t>
            </a:r>
            <a:r>
              <a:rPr lang="nl-BE" baseline="0" dirty="0" smtClean="0"/>
              <a:t> server, </a:t>
            </a:r>
            <a:r>
              <a:rPr lang="nl-BE" baseline="0" dirty="0" err="1" smtClean="0"/>
              <a:t>other</a:t>
            </a:r>
            <a:r>
              <a:rPr lang="nl-BE" baseline="0" dirty="0" smtClean="0"/>
              <a:t> tools </a:t>
            </a:r>
            <a:r>
              <a:rPr lang="nl-BE" baseline="0" dirty="0" err="1" smtClean="0"/>
              <a:t>needed</a:t>
            </a:r>
            <a:r>
              <a:rPr lang="nl-BE" baseline="0" dirty="0" smtClean="0"/>
              <a:t> on.</a:t>
            </a:r>
          </a:p>
          <a:p>
            <a:r>
              <a:rPr lang="nl-BE" dirty="0" smtClean="0"/>
              <a:t>	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3996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= </a:t>
            </a:r>
            <a:r>
              <a:rPr lang="nl-BE" dirty="0" err="1" smtClean="0"/>
              <a:t>fast</a:t>
            </a:r>
            <a:r>
              <a:rPr lang="nl-BE" dirty="0" smtClean="0"/>
              <a:t> feedback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97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32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de-DE" dirty="0" smtClean="0">
                <a:effectLst/>
              </a:rPr>
              <a:t>Jetzt kommen wir zu Test </a:t>
            </a:r>
            <a:r>
              <a:rPr lang="de-DE" dirty="0" err="1" smtClean="0">
                <a:effectLst/>
              </a:rPr>
              <a:t>Driven</a:t>
            </a:r>
            <a:r>
              <a:rPr lang="de-DE" dirty="0" smtClean="0">
                <a:effectLst/>
              </a:rPr>
              <a:t> Development</a:t>
            </a: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Wiederholung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* Write a test: this is an automated, repeatable</a:t>
            </a:r>
            <a:r>
              <a:rPr lang="en-US" baseline="0" dirty="0" smtClean="0"/>
              <a:t> test (using a </a:t>
            </a:r>
            <a:r>
              <a:rPr lang="en-US" baseline="0" dirty="0" err="1" smtClean="0"/>
              <a:t>nUnit</a:t>
            </a:r>
            <a:r>
              <a:rPr lang="en-US" baseline="0" dirty="0" smtClean="0"/>
              <a:t> style framework)</a:t>
            </a:r>
            <a:endParaRPr lang="en-US" dirty="0" smtClean="0"/>
          </a:p>
          <a:p>
            <a:pPr marL="171428" indent="-171428">
              <a:buFontTx/>
              <a:buChar char="•"/>
            </a:pPr>
            <a:r>
              <a:rPr lang="en-US" dirty="0" smtClean="0"/>
              <a:t>Run test: it is red… and because of the correct reasons</a:t>
            </a:r>
          </a:p>
          <a:p>
            <a:pPr marL="171428" indent="-171428">
              <a:buFontTx/>
              <a:buChar char="•"/>
            </a:pPr>
            <a:r>
              <a:rPr lang="en-US" dirty="0" smtClean="0"/>
              <a:t>Write just enough code to pass the test (limit</a:t>
            </a:r>
            <a:r>
              <a:rPr lang="en-US" baseline="0" dirty="0" smtClean="0"/>
              <a:t> scope) – this ensures a good coverage of your code</a:t>
            </a:r>
            <a:endParaRPr lang="en-US" dirty="0" smtClean="0"/>
          </a:p>
          <a:p>
            <a:pPr marL="171428" indent="-171428">
              <a:buFontTx/>
              <a:buChar char="•"/>
            </a:pPr>
            <a:r>
              <a:rPr lang="en-US" dirty="0" smtClean="0"/>
              <a:t>Run</a:t>
            </a:r>
            <a:r>
              <a:rPr lang="en-US" baseline="0" dirty="0" smtClean="0"/>
              <a:t> test to see if it works</a:t>
            </a:r>
          </a:p>
          <a:p>
            <a:pPr marL="171428" indent="-171428">
              <a:buFontTx/>
              <a:buChar char="•"/>
            </a:pPr>
            <a:r>
              <a:rPr lang="en-US" baseline="0" dirty="0" smtClean="0"/>
              <a:t>Refactor code/test if necessary, use tests as safety net</a:t>
            </a:r>
            <a:endParaRPr lang="en-US" dirty="0" smtClean="0"/>
          </a:p>
          <a:p>
            <a:r>
              <a:rPr lang="en-US" dirty="0" smtClean="0"/>
              <a:t>* R</a:t>
            </a:r>
            <a:r>
              <a:rPr lang="nl-BE" dirty="0" err="1" smtClean="0"/>
              <a:t>epeat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entire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cycle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again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and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1175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743C14-0392-4D1F-9AED-303FBC939067}" type="slidenum">
              <a:rPr lang="en-GB" smtClean="0"/>
              <a:pPr/>
              <a:t>34</a:t>
            </a:fld>
            <a:endParaRPr lang="en-GB" smtClean="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 dirty="0" smtClean="0"/>
          </a:p>
          <a:p>
            <a:pPr eaLnBrk="1" hangingPunct="1"/>
            <a:r>
              <a:rPr lang="nl-BE" dirty="0" smtClean="0"/>
              <a:t>Setup, </a:t>
            </a:r>
            <a:r>
              <a:rPr lang="nl-BE" dirty="0" err="1" smtClean="0"/>
              <a:t>excercise</a:t>
            </a:r>
            <a:r>
              <a:rPr lang="nl-BE" dirty="0" smtClean="0"/>
              <a:t>,</a:t>
            </a:r>
            <a:r>
              <a:rPr lang="nl-BE" baseline="0" dirty="0" smtClean="0"/>
              <a:t> </a:t>
            </a:r>
            <a:r>
              <a:rPr lang="nl-BE" baseline="0" dirty="0" err="1" smtClean="0"/>
              <a:t>verify</a:t>
            </a:r>
            <a:r>
              <a:rPr lang="nl-BE" baseline="0" dirty="0" smtClean="0"/>
              <a:t>, </a:t>
            </a:r>
            <a:r>
              <a:rPr lang="nl-BE" baseline="0" dirty="0" err="1" smtClean="0"/>
              <a:t>teardown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772446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effectLst/>
              </a:rPr>
              <a:t>Demo </a:t>
            </a:r>
            <a:r>
              <a:rPr lang="de-DE" dirty="0" err="1" smtClean="0">
                <a:effectLst/>
              </a:rPr>
              <a:t>Delayed</a:t>
            </a: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err="1" smtClean="0">
                <a:effectLst/>
              </a:rPr>
              <a:t>Delayed</a:t>
            </a:r>
            <a:r>
              <a:rPr lang="de-DE" dirty="0" smtClean="0">
                <a:effectLst/>
              </a:rPr>
              <a:t> Beschreibung: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Ein Klasse Zug hat einen Status </a:t>
            </a:r>
            <a:r>
              <a:rPr lang="de-DE" dirty="0" err="1" smtClean="0">
                <a:effectLst/>
              </a:rPr>
              <a:t>hoursDelayed</a:t>
            </a:r>
            <a:endParaRPr lang="de-DE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effectLst/>
              </a:rPr>
              <a:t>- Sie müssen die Methode </a:t>
            </a:r>
            <a:r>
              <a:rPr lang="de-DE" dirty="0" err="1" smtClean="0">
                <a:effectLst/>
              </a:rPr>
              <a:t>customerSatisfaciton</a:t>
            </a:r>
            <a:r>
              <a:rPr lang="de-DE" dirty="0" smtClean="0">
                <a:effectLst/>
              </a:rPr>
              <a:t> testgetrieben implementieren.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Versuchen Sie, einen Test zu schreiben.</a:t>
            </a:r>
            <a:r>
              <a:rPr lang="de-DE" baseline="0" dirty="0" smtClean="0">
                <a:effectLst/>
              </a:rPr>
              <a:t> Denken Sie an </a:t>
            </a:r>
            <a:r>
              <a:rPr lang="de-DE" dirty="0" smtClean="0">
                <a:effectLst/>
              </a:rPr>
              <a:t>die </a:t>
            </a:r>
            <a:r>
              <a:rPr lang="de-DE" dirty="0" err="1" smtClean="0">
                <a:effectLst/>
              </a:rPr>
              <a:t>Exception</a:t>
            </a:r>
            <a:r>
              <a:rPr lang="de-DE" dirty="0" smtClean="0">
                <a:effectLst/>
              </a:rPr>
              <a:t> bei drei Stunden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Mit gewöhnlichen </a:t>
            </a:r>
            <a:r>
              <a:rPr lang="de-DE" dirty="0" err="1" smtClean="0">
                <a:effectLst/>
              </a:rPr>
              <a:t>assertEquals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5222E-B3ED-41F5-B202-450D1F01A685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8403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6624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0130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 txBox="1">
            <a:spLocks noGrp="1" noChangeArrowheads="1"/>
          </p:cNvSpPr>
          <p:nvPr/>
        </p:nvSpPr>
        <p:spPr bwMode="auto">
          <a:xfrm>
            <a:off x="5623756" y="6514989"/>
            <a:ext cx="4302882" cy="3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88" tIns="44944" rIns="89888" bIns="44944" anchor="b"/>
          <a:lstStyle/>
          <a:p>
            <a:pPr algn="r"/>
            <a:fld id="{53AC4FE1-F1DF-4092-9B0D-77F0E901A78D}" type="slidenum">
              <a:rPr lang="en-GB" sz="1200"/>
              <a:pPr algn="r"/>
              <a:t>38</a:t>
            </a:fld>
            <a:endParaRPr lang="en-GB" sz="120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30213" indent="-430213" eaLnBrk="1" hangingPunct="1"/>
            <a:r>
              <a:rPr lang="nl-BE" sz="1800" dirty="0" smtClean="0"/>
              <a:t>Communicatie?</a:t>
            </a:r>
          </a:p>
          <a:p>
            <a:pPr marL="430213" indent="-430213" eaLnBrk="1" hangingPunct="1"/>
            <a:r>
              <a:rPr lang="nl-BE" sz="1800" dirty="0" smtClean="0"/>
              <a:t>Keyboard switch?</a:t>
            </a:r>
          </a:p>
          <a:p>
            <a:pPr marL="430213" indent="-430213" eaLnBrk="1" hangingPunct="1"/>
            <a:r>
              <a:rPr lang="nl-BE" sz="1800" dirty="0" smtClean="0"/>
              <a:t>First tests running?</a:t>
            </a:r>
          </a:p>
          <a:p>
            <a:pPr marL="430213" indent="-430213" eaLnBrk="1" hangingPunct="1"/>
            <a:r>
              <a:rPr lang="nl-BE" sz="1800" dirty="0" smtClean="0"/>
              <a:t>Test per test?</a:t>
            </a:r>
          </a:p>
          <a:p>
            <a:pPr marL="430213" indent="-430213" eaLnBrk="1" hangingPunct="1"/>
            <a:r>
              <a:rPr lang="en-US" sz="1800" dirty="0" smtClean="0">
                <a:effectLst/>
              </a:rPr>
              <a:t>How often run tests?</a:t>
            </a:r>
          </a:p>
          <a:p>
            <a:pPr marL="430213" indent="-430213" eaLnBrk="1" hangingPunct="1"/>
            <a:r>
              <a:rPr lang="en-US" sz="1800" dirty="0" smtClean="0">
                <a:effectLst/>
              </a:rPr>
              <a:t>Testing credited? When?</a:t>
            </a:r>
          </a:p>
          <a:p>
            <a:pPr marL="430213" indent="-430213" eaLnBrk="1" hangingPunct="1"/>
            <a:r>
              <a:rPr lang="en-US" sz="1800" dirty="0" smtClean="0">
                <a:effectLst/>
              </a:rPr>
              <a:t>test first green and then suddenly red?</a:t>
            </a:r>
          </a:p>
          <a:p>
            <a:pPr marL="430213" indent="-430213" eaLnBrk="1" hangingPunct="1"/>
            <a:r>
              <a:rPr lang="nl-BE" sz="1800" dirty="0" smtClean="0"/>
              <a:t>Methode namen?</a:t>
            </a:r>
          </a:p>
          <a:p>
            <a:pPr marL="430213" indent="-430213" eaLnBrk="1" hangingPunct="1">
              <a:lnSpc>
                <a:spcPct val="80000"/>
              </a:lnSpc>
            </a:pPr>
            <a:endParaRPr lang="nl-BE" sz="1800" dirty="0" smtClean="0"/>
          </a:p>
          <a:p>
            <a:pPr marL="430213" indent="-430213" eaLnBrk="1" hangingPunct="1">
              <a:lnSpc>
                <a:spcPct val="80000"/>
              </a:lnSpc>
            </a:pPr>
            <a:r>
              <a:rPr lang="nl-BE" sz="1800" dirty="0" err="1" smtClean="0"/>
              <a:t>Which</a:t>
            </a:r>
            <a:r>
              <a:rPr lang="nl-BE" sz="1800" dirty="0" smtClean="0"/>
              <a:t> tests did you write and </a:t>
            </a:r>
            <a:r>
              <a:rPr lang="nl-BE" sz="1800" dirty="0" err="1" smtClean="0"/>
              <a:t>why</a:t>
            </a:r>
            <a:r>
              <a:rPr lang="nl-BE" sz="1800" dirty="0" smtClean="0"/>
              <a:t>?</a:t>
            </a:r>
          </a:p>
          <a:p>
            <a:pPr marL="430213" indent="-430213" eaLnBrk="1" hangingPunct="1">
              <a:lnSpc>
                <a:spcPct val="80000"/>
              </a:lnSpc>
            </a:pPr>
            <a:r>
              <a:rPr lang="nl-BE" sz="1800" dirty="0" smtClean="0"/>
              <a:t>  -&gt; tests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for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all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possible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vegetations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with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all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possible</a:t>
            </a:r>
            <a:r>
              <a:rPr lang="nl-BE" sz="1800" baseline="0" dirty="0" smtClean="0"/>
              <a:t> “</a:t>
            </a:r>
            <a:r>
              <a:rPr lang="nl-BE" sz="1800" baseline="0" dirty="0" err="1" smtClean="0"/>
              <a:t>growables</a:t>
            </a:r>
            <a:r>
              <a:rPr lang="nl-BE" sz="1800" baseline="0" dirty="0" smtClean="0"/>
              <a:t>”? </a:t>
            </a:r>
            <a:endParaRPr lang="nl-BE" sz="1800" dirty="0" smtClean="0"/>
          </a:p>
          <a:p>
            <a:pPr marL="430213" indent="-430213" eaLnBrk="1" hangingPunct="1">
              <a:lnSpc>
                <a:spcPct val="80000"/>
              </a:lnSpc>
            </a:pPr>
            <a:r>
              <a:rPr lang="nl-BE" sz="1800" baseline="0" dirty="0" smtClean="0"/>
              <a:t>  -&gt; </a:t>
            </a:r>
            <a:r>
              <a:rPr lang="nl-BE" sz="1800" baseline="0" dirty="0" err="1" smtClean="0"/>
              <a:t>boundary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conditions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with</a:t>
            </a:r>
            <a:r>
              <a:rPr lang="nl-BE" sz="1800" baseline="0" dirty="0" smtClean="0"/>
              <a:t> special </a:t>
            </a:r>
            <a:r>
              <a:rPr lang="nl-BE" sz="1800" baseline="0" dirty="0" err="1" smtClean="0"/>
              <a:t>vegetation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which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grows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twice</a:t>
            </a:r>
            <a:r>
              <a:rPr lang="nl-BE" sz="1800" baseline="0" dirty="0" smtClean="0"/>
              <a:t> as </a:t>
            </a:r>
            <a:r>
              <a:rPr lang="nl-BE" sz="1800" baseline="0" dirty="0" err="1" smtClean="0"/>
              <a:t>fast</a:t>
            </a:r>
            <a:r>
              <a:rPr lang="nl-BE" sz="1800" baseline="0" dirty="0" smtClean="0"/>
              <a:t> – </a:t>
            </a:r>
            <a:r>
              <a:rPr lang="nl-BE" sz="1800" baseline="0" dirty="0" err="1" smtClean="0"/>
              <a:t>what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to</a:t>
            </a:r>
            <a:r>
              <a:rPr lang="nl-BE" sz="1800" baseline="0" dirty="0" smtClean="0"/>
              <a:t> do </a:t>
            </a:r>
            <a:r>
              <a:rPr lang="nl-BE" sz="1800" baseline="0" dirty="0" err="1" smtClean="0"/>
              <a:t>with</a:t>
            </a:r>
            <a:r>
              <a:rPr lang="nl-BE" sz="1800" baseline="0" dirty="0" smtClean="0"/>
              <a:t> Trees </a:t>
            </a:r>
            <a:r>
              <a:rPr lang="nl-BE" sz="1800" baseline="0" dirty="0" err="1" smtClean="0"/>
              <a:t>etc</a:t>
            </a:r>
            <a:r>
              <a:rPr lang="nl-BE" sz="1800" baseline="0" dirty="0" smtClean="0"/>
              <a:t>?</a:t>
            </a:r>
          </a:p>
          <a:p>
            <a:pPr marL="430213" indent="-430213" eaLnBrk="1" hangingPunct="1">
              <a:lnSpc>
                <a:spcPct val="80000"/>
              </a:lnSpc>
            </a:pPr>
            <a:r>
              <a:rPr lang="nl-BE" sz="1800" baseline="0" dirty="0" smtClean="0"/>
              <a:t>  -&gt; test </a:t>
            </a:r>
            <a:r>
              <a:rPr lang="nl-BE" sz="1800" baseline="0" dirty="0" err="1" smtClean="0"/>
              <a:t>duplication</a:t>
            </a:r>
            <a:r>
              <a:rPr lang="nl-BE" sz="1800" baseline="0" dirty="0" smtClean="0"/>
              <a:t>? </a:t>
            </a:r>
            <a:r>
              <a:rPr lang="nl-BE" sz="1800" baseline="0" dirty="0" err="1" smtClean="0"/>
              <a:t>Advancing</a:t>
            </a:r>
            <a:r>
              <a:rPr lang="nl-BE" sz="1800" baseline="0" dirty="0" smtClean="0"/>
              <a:t> a </a:t>
            </a:r>
            <a:r>
              <a:rPr lang="nl-BE" sz="1800" baseline="0" dirty="0" err="1" smtClean="0"/>
              <a:t>season</a:t>
            </a:r>
            <a:r>
              <a:rPr lang="nl-BE" sz="1800" baseline="0" dirty="0" smtClean="0"/>
              <a:t> : meerdere keren # </a:t>
            </a:r>
            <a:r>
              <a:rPr lang="nl-BE" sz="1800" baseline="0" dirty="0" err="1" smtClean="0"/>
              <a:t>growables</a:t>
            </a:r>
            <a:r>
              <a:rPr lang="nl-BE" sz="1800" baseline="0" dirty="0" smtClean="0"/>
              <a:t> toegevoegd</a:t>
            </a:r>
          </a:p>
        </p:txBody>
      </p:sp>
    </p:spTree>
    <p:extLst>
      <p:ext uri="{BB962C8B-B14F-4D97-AF65-F5344CB8AC3E}">
        <p14:creationId xmlns:p14="http://schemas.microsoft.com/office/powerpoint/2010/main" val="28177052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nl-BE" dirty="0" err="1" smtClean="0"/>
              <a:t>Conclusion</a:t>
            </a:r>
            <a:r>
              <a:rPr lang="nl-BE" dirty="0" smtClean="0"/>
              <a:t>: bug does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come</a:t>
            </a:r>
            <a:r>
              <a:rPr lang="nl-BE" dirty="0" smtClean="0"/>
              <a:t> </a:t>
            </a:r>
            <a:r>
              <a:rPr lang="nl-BE" dirty="0" err="1" smtClean="0"/>
              <a:t>again</a:t>
            </a:r>
            <a:endParaRPr lang="nl-BE" dirty="0" smtClean="0"/>
          </a:p>
          <a:p>
            <a:endParaRPr lang="nl-BE" dirty="0" smtClean="0"/>
          </a:p>
          <a:p>
            <a:r>
              <a:rPr lang="en-US" dirty="0" smtClean="0">
                <a:effectLst/>
              </a:rPr>
              <a:t>Exercise Fix Bug Dracula 12am midnight</a:t>
            </a:r>
            <a:endParaRPr lang="nl-BE" dirty="0" smtClean="0"/>
          </a:p>
          <a:p>
            <a:endParaRPr lang="nl-BE" dirty="0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062E8-B575-487A-BE24-4D8E22742E0E}" type="slidenum">
              <a:rPr lang="en-GB" smtClean="0"/>
              <a:pPr/>
              <a:t>39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12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353638-18B0-4ADA-9A8B-46DE5C91267D}" type="slidenum">
              <a:rPr lang="en-GB" smtClean="0"/>
              <a:pPr/>
              <a:t>4</a:t>
            </a:fld>
            <a:endParaRPr lang="en-GB" smtClean="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48025" y="512763"/>
            <a:ext cx="3430588" cy="257333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de-DE" dirty="0" smtClean="0">
                <a:effectLst/>
              </a:rPr>
              <a:t>XP konzentriert sich insbesondere auf die Entwicklung. Beim Arbeiten nach XP</a:t>
            </a:r>
            <a:r>
              <a:rPr lang="de-DE" baseline="0" dirty="0" smtClean="0">
                <a:effectLst/>
              </a:rPr>
              <a:t> sind </a:t>
            </a:r>
            <a:r>
              <a:rPr lang="de-DE" dirty="0" smtClean="0">
                <a:effectLst/>
              </a:rPr>
              <a:t>die folgenden Grundsätze wichtig: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Einfachheit:</a:t>
            </a:r>
            <a:r>
              <a:rPr lang="de-DE" dirty="0" smtClean="0">
                <a:effectLst/>
              </a:rPr>
              <a:t> Halten Sie es einfach, nicht sofort gigantische Designs starten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Kommunikation:</a:t>
            </a:r>
            <a:r>
              <a:rPr lang="de-DE" dirty="0" smtClean="0">
                <a:effectLst/>
              </a:rPr>
              <a:t> Fokus auf direkte, verbale Kommunikation; bieten auch Kommunikationscode 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Feed-back:</a:t>
            </a:r>
            <a:r>
              <a:rPr lang="de-DE" dirty="0" smtClean="0">
                <a:effectLst/>
              </a:rPr>
              <a:t> schnelles Feedback durch Tests, Funktionstests , Kunden-Feedback. Keine 4 Monate warten auf Ergebnisse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Mut:</a:t>
            </a:r>
            <a:r>
              <a:rPr lang="de-DE" dirty="0" smtClean="0">
                <a:effectLst/>
              </a:rPr>
              <a:t> ehrlich zu sein, wenn etwas schief geht. Auch Fehler anpacken. Sowohl Code und Teamwork 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Wechsel:</a:t>
            </a:r>
            <a:r>
              <a:rPr lang="de-DE" dirty="0" smtClean="0">
                <a:effectLst/>
              </a:rPr>
              <a:t> flexibel sein, Code muss leicht anpassbar sein. Auch Veränderungen müssen möglich sein.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775115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5248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How can we test now do not use it all the child classes?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We want to test </a:t>
            </a:r>
            <a:r>
              <a:rPr lang="en-US" dirty="0" err="1" smtClean="0">
                <a:effectLst/>
              </a:rPr>
              <a:t>ImmoWeb</a:t>
            </a:r>
            <a:r>
              <a:rPr lang="en-US" dirty="0" smtClean="0">
                <a:effectLst/>
              </a:rPr>
              <a:t> and </a:t>
            </a:r>
            <a:r>
              <a:rPr lang="en-US" dirty="0" err="1" smtClean="0">
                <a:effectLst/>
              </a:rPr>
              <a:t>ImmoWeb</a:t>
            </a:r>
            <a:r>
              <a:rPr lang="en-US" dirty="0" smtClean="0">
                <a:effectLst/>
              </a:rPr>
              <a:t> used a mail service. But we want to use a real mail service.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We just want the behavior of </a:t>
            </a:r>
            <a:r>
              <a:rPr lang="en-US" dirty="0" err="1" smtClean="0">
                <a:effectLst/>
              </a:rPr>
              <a:t>Immoweb</a:t>
            </a:r>
            <a:r>
              <a:rPr lang="en-US" dirty="0" smtClean="0">
                <a:effectLst/>
              </a:rPr>
              <a:t> and the interaction of </a:t>
            </a:r>
            <a:r>
              <a:rPr lang="en-US" dirty="0" err="1" smtClean="0">
                <a:effectLst/>
              </a:rPr>
              <a:t>Immoweb</a:t>
            </a:r>
            <a:r>
              <a:rPr lang="en-US" dirty="0" smtClean="0">
                <a:effectLst/>
              </a:rPr>
              <a:t> testing with the mail service. The mail service we will not even try.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So in short: we want to write unit tests and integration tests. It would also be great if we can simulate unexpected behavior, such as a mail service that sends back an error message.</a:t>
            </a:r>
            <a:endParaRPr lang="nl-BE" baseline="0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C253F4-31B3-4A19-B579-1F0E672F4878}" type="slidenum">
              <a:rPr lang="en-GB" smtClean="0"/>
              <a:pPr/>
              <a:t>41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581081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272A0-1D0E-46F8-895F-74AAAE4E7200}" type="slidenum">
              <a:rPr lang="en-GB" smtClean="0"/>
              <a:pPr/>
              <a:t>42</a:t>
            </a:fld>
            <a:endParaRPr lang="en-GB" smtClean="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To do that, we use double test programs. Rather than use a real email service, we provide a component that has the same interface as a mail service, but that will not send real emails and stuff. Thus, it is a test-specific equivalent of a real mail service.</a:t>
            </a:r>
          </a:p>
          <a:p>
            <a:pPr eaLnBrk="1" hangingPunct="1"/>
            <a:endParaRPr lang="nl-BE" dirty="0" smtClean="0"/>
          </a:p>
          <a:p>
            <a:pPr eaLnBrk="1" hangingPunct="1"/>
            <a:r>
              <a:rPr lang="nl-BE" dirty="0" smtClean="0"/>
              <a:t>SUT: System Under Test</a:t>
            </a:r>
          </a:p>
          <a:p>
            <a:pPr eaLnBrk="1" hangingPunct="1"/>
            <a:r>
              <a:rPr lang="nl-BE" dirty="0" smtClean="0"/>
              <a:t>DOC: </a:t>
            </a:r>
            <a:r>
              <a:rPr lang="nl-BE" dirty="0" err="1" smtClean="0"/>
              <a:t>Depended</a:t>
            </a:r>
            <a:r>
              <a:rPr lang="nl-BE" dirty="0" smtClean="0"/>
              <a:t>-On Component</a:t>
            </a:r>
          </a:p>
          <a:p>
            <a:pPr eaLnBrk="1" hangingPunct="1"/>
            <a:endParaRPr lang="nl-NL" dirty="0" smtClean="0"/>
          </a:p>
          <a:p>
            <a:pPr eaLnBrk="1" hangingPunct="1"/>
            <a:r>
              <a:rPr lang="nl-BE" dirty="0" smtClean="0">
                <a:hlinkClick r:id="rId3"/>
              </a:rPr>
              <a:t>http://xunitpatterns.com/Test%20Double%20Patterns.html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4087334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378282-A295-403F-A552-2947013A3324}" type="slidenum">
              <a:rPr lang="en-GB" smtClean="0"/>
              <a:pPr/>
              <a:t>43</a:t>
            </a:fld>
            <a:endParaRPr lang="en-GB" smtClean="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49613" y="512763"/>
            <a:ext cx="3429000" cy="2573337"/>
          </a:xfrm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A test double is a class or object is to test reasons masquerades as an existing class or object that we want to leave out of consideration in our tests.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Fast: Unit testing must be fast, real mail service is very slow =&gt; Test double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Simulate failure: the double test can simulate specific behaviors failure to test the example </a:t>
            </a:r>
            <a:r>
              <a:rPr lang="en-US" dirty="0" err="1" smtClean="0">
                <a:effectLst/>
              </a:rPr>
              <a:t>ImmoWeb</a:t>
            </a:r>
            <a:r>
              <a:rPr lang="en-US" dirty="0" smtClean="0">
                <a:effectLst/>
              </a:rPr>
              <a:t> thus treats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Isolated: your test for the SUT runs in an isolated environment without risk of the real mail service suddenly changed something.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Focused: test </a:t>
            </a:r>
            <a:r>
              <a:rPr lang="en-US" dirty="0" err="1" smtClean="0">
                <a:effectLst/>
              </a:rPr>
              <a:t>test</a:t>
            </a:r>
            <a:r>
              <a:rPr lang="en-US" dirty="0" smtClean="0">
                <a:effectLst/>
              </a:rPr>
              <a:t> ONLY the SUT, and must take into account the behavior of other components that it invokes.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51715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B56A8-F615-4DB9-A7DD-196FCCD98A52}" type="slidenum">
              <a:rPr lang="en-GB" smtClean="0"/>
              <a:pPr/>
              <a:t>44</a:t>
            </a:fld>
            <a:endParaRPr lang="en-GB" smtClean="0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1 type of test is the test double stub: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We replace a real object with a specific test object enter the desired indirect inputs into the system under test.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For when a dependent component to be tested by indirect input from other software components.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? Test Stub: indirect inputs for your test.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DOC =&gt; replaced by a test stub that returns what you say that it should return.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So you test for SUT does not depend on behavior of DOC itself.</a:t>
            </a:r>
            <a:endParaRPr lang="nl-BE" dirty="0" smtClean="0"/>
          </a:p>
          <a:p>
            <a:pPr eaLnBrk="1" hangingPunct="1"/>
            <a:endParaRPr lang="nl-BE" dirty="0" smtClean="0"/>
          </a:p>
          <a:p>
            <a:pPr eaLnBrk="1" hangingPunct="1"/>
            <a:endParaRPr lang="nl-BE" dirty="0" smtClean="0"/>
          </a:p>
          <a:p>
            <a:pPr eaLnBrk="1" hangingPunct="1"/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40461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69CBF-C555-4F26-B759-E848E3960094}" type="slidenum">
              <a:rPr lang="en-GB" smtClean="0"/>
              <a:pPr/>
              <a:t>45</a:t>
            </a:fld>
            <a:endParaRPr lang="en-GB" smtClean="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BE" dirty="0" smtClean="0"/>
              <a:t>Demo </a:t>
            </a:r>
            <a:r>
              <a:rPr lang="nl-BE" dirty="0" err="1" smtClean="0"/>
              <a:t>Greeting</a:t>
            </a:r>
            <a:r>
              <a:rPr lang="nl-BE" dirty="0" smtClean="0"/>
              <a:t> </a:t>
            </a:r>
          </a:p>
          <a:p>
            <a:pPr eaLnBrk="1" hangingPunct="1"/>
            <a:endParaRPr lang="nl-BE" dirty="0" smtClean="0"/>
          </a:p>
          <a:p>
            <a:pPr eaLnBrk="1" hangingPunct="1"/>
            <a:r>
              <a:rPr lang="en-US" dirty="0" smtClean="0">
                <a:effectLst/>
              </a:rPr>
              <a:t>To discuss: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border cases tested?</a:t>
            </a:r>
            <a:r>
              <a:rPr lang="nl-BE" dirty="0" smtClean="0"/>
              <a:t>...</a:t>
            </a:r>
          </a:p>
          <a:p>
            <a:pPr eaLnBrk="1" hangingPunct="1">
              <a:buFontTx/>
              <a:buChar char="-"/>
            </a:pPr>
            <a:endParaRPr lang="nl-NL" dirty="0" smtClean="0"/>
          </a:p>
          <a:p>
            <a:pPr eaLnBrk="1" hangingPunct="1">
              <a:buFontTx/>
              <a:buChar char="-"/>
            </a:pPr>
            <a:r>
              <a:rPr lang="nl-NL" dirty="0" smtClean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1052326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C39C8A-7D07-4552-BFC9-E453C613EFBC}" type="slidenum">
              <a:rPr lang="en-GB" smtClean="0"/>
              <a:pPr/>
              <a:t>46</a:t>
            </a:fld>
            <a:endParaRPr lang="en-GB" smtClean="0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Another type of test doubles its test mocks: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Mock objects are used to verify the SUT they properly used and so therefore that the SUT behavior is the expected behavior.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Checking the indirect outputs of the SUT.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Typically, a test Mock also the functionality of a test stub, so that it also can return a value to the SUT, but in addition can therefore also the output of the SUT to be verified to the Mock.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err="1" smtClean="0"/>
              <a:t>Replace</a:t>
            </a:r>
            <a:r>
              <a:rPr lang="nl-NL" b="1" dirty="0" smtClean="0"/>
              <a:t> </a:t>
            </a:r>
            <a:r>
              <a:rPr lang="nl-NL" b="1" dirty="0" err="1" smtClean="0"/>
              <a:t>an</a:t>
            </a:r>
            <a:r>
              <a:rPr lang="nl-NL" b="1" dirty="0" smtClean="0"/>
              <a:t> object the system </a:t>
            </a:r>
            <a:r>
              <a:rPr lang="nl-NL" b="1" dirty="0" err="1" smtClean="0"/>
              <a:t>under</a:t>
            </a:r>
            <a:r>
              <a:rPr lang="nl-NL" b="1" dirty="0" smtClean="0"/>
              <a:t> test (SUT) </a:t>
            </a:r>
            <a:r>
              <a:rPr lang="nl-NL" b="1" dirty="0" err="1" smtClean="0"/>
              <a:t>depends</a:t>
            </a:r>
            <a:r>
              <a:rPr lang="nl-NL" b="1" dirty="0" smtClean="0"/>
              <a:t> on </a:t>
            </a:r>
            <a:r>
              <a:rPr lang="nl-NL" b="1" dirty="0" err="1" smtClean="0"/>
              <a:t>with</a:t>
            </a:r>
            <a:r>
              <a:rPr lang="nl-NL" b="1" dirty="0" smtClean="0"/>
              <a:t> a test-</a:t>
            </a:r>
            <a:r>
              <a:rPr lang="nl-NL" b="1" dirty="0" err="1" smtClean="0"/>
              <a:t>specific</a:t>
            </a:r>
            <a:r>
              <a:rPr lang="nl-NL" b="1" dirty="0" smtClean="0"/>
              <a:t> object </a:t>
            </a:r>
            <a:r>
              <a:rPr lang="nl-NL" b="1" dirty="0" err="1" smtClean="0"/>
              <a:t>that</a:t>
            </a:r>
            <a:r>
              <a:rPr lang="nl-NL" b="1" dirty="0" smtClean="0"/>
              <a:t> </a:t>
            </a:r>
            <a:r>
              <a:rPr lang="nl-NL" b="1" dirty="0" err="1" smtClean="0"/>
              <a:t>verifies</a:t>
            </a:r>
            <a:r>
              <a:rPr lang="nl-NL" b="1" dirty="0" smtClean="0"/>
              <a:t> </a:t>
            </a:r>
            <a:r>
              <a:rPr lang="nl-NL" b="1" dirty="0" err="1" smtClean="0"/>
              <a:t>it</a:t>
            </a:r>
            <a:r>
              <a:rPr lang="nl-NL" b="1" dirty="0" smtClean="0"/>
              <a:t> is </a:t>
            </a:r>
            <a:r>
              <a:rPr lang="nl-NL" b="1" dirty="0" err="1" smtClean="0"/>
              <a:t>being</a:t>
            </a:r>
            <a:r>
              <a:rPr lang="nl-NL" b="1" dirty="0" smtClean="0"/>
              <a:t> </a:t>
            </a:r>
            <a:r>
              <a:rPr lang="nl-NL" b="1" dirty="0" err="1" smtClean="0"/>
              <a:t>used</a:t>
            </a:r>
            <a:r>
              <a:rPr lang="nl-NL" b="1" dirty="0" smtClean="0"/>
              <a:t> </a:t>
            </a:r>
            <a:r>
              <a:rPr lang="nl-NL" b="1" dirty="0" err="1" smtClean="0"/>
              <a:t>correctly</a:t>
            </a:r>
            <a:r>
              <a:rPr lang="nl-NL" b="1" dirty="0" smtClean="0"/>
              <a:t> </a:t>
            </a:r>
            <a:r>
              <a:rPr lang="nl-NL" b="1" dirty="0" err="1" smtClean="0"/>
              <a:t>by</a:t>
            </a:r>
            <a:r>
              <a:rPr lang="nl-NL" b="1" dirty="0" smtClean="0"/>
              <a:t> the SUT.</a:t>
            </a:r>
          </a:p>
          <a:p>
            <a:pPr eaLnBrk="1" hangingPunct="1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5015371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32FDA8-4C00-4DA8-978A-D238E5981344}" type="slidenum">
              <a:rPr lang="en-GB" smtClean="0"/>
              <a:pPr/>
              <a:t>47</a:t>
            </a:fld>
            <a:endParaRPr lang="en-GB" smtClean="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>
                <a:effectLst/>
              </a:rPr>
              <a:t>Typical Java framework for mocking is </a:t>
            </a:r>
            <a:r>
              <a:rPr lang="en-US" dirty="0" err="1" smtClean="0">
                <a:effectLst/>
              </a:rPr>
              <a:t>Mockito</a:t>
            </a:r>
            <a:r>
              <a:rPr lang="en-US" dirty="0" smtClean="0">
                <a:effectLst/>
              </a:rPr>
              <a:t>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Suppose we have a publisher-subscriber system (publisher sends messages to a subscriber) and we want to test the publisher without having to use a genuine subscriber.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So publish test method =&gt; see next slide.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Tell </a:t>
            </a:r>
            <a:r>
              <a:rPr lang="en-US" dirty="0" err="1" smtClean="0">
                <a:effectLst/>
              </a:rPr>
              <a:t>Mockito</a:t>
            </a:r>
            <a:r>
              <a:rPr lang="en-US" dirty="0" smtClean="0">
                <a:effectLst/>
              </a:rPr>
              <a:t> not only interfaces </a:t>
            </a:r>
            <a:r>
              <a:rPr lang="en-US" dirty="0" err="1" smtClean="0">
                <a:effectLst/>
              </a:rPr>
              <a:t>mocken</a:t>
            </a:r>
            <a:r>
              <a:rPr lang="en-US" dirty="0" smtClean="0">
                <a:effectLst/>
              </a:rPr>
              <a:t> but also concrete classes.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3325954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r>
              <a:rPr lang="nl-BE" dirty="0" smtClean="0"/>
              <a:t>30 à 40 min.</a:t>
            </a:r>
          </a:p>
          <a:p>
            <a:pPr>
              <a:defRPr/>
            </a:pPr>
            <a:endParaRPr lang="nl-BE" dirty="0" smtClean="0"/>
          </a:p>
          <a:p>
            <a:pPr marL="352748" indent="-352748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r>
              <a:rPr lang="en-US" dirty="0" smtClean="0">
                <a:effectLst/>
              </a:rPr>
              <a:t>A component does (upload file to FTP server) ftp export</a:t>
            </a:r>
          </a:p>
          <a:p>
            <a:pPr marL="352748" indent="-352748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r>
              <a:rPr lang="en-US" dirty="0" smtClean="0">
                <a:effectLst/>
              </a:rPr>
              <a:t>Develop the component test first. Also make for integration testing.</a:t>
            </a:r>
          </a:p>
          <a:p>
            <a:pPr marL="352748" indent="-352748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r>
              <a:rPr lang="en-US" dirty="0" smtClean="0">
                <a:effectLst/>
              </a:rPr>
              <a:t>Use ftp client like the Apache Commons Net ftp client</a:t>
            </a:r>
            <a:endParaRPr lang="nl-BE" dirty="0" smtClean="0"/>
          </a:p>
          <a:p>
            <a:pPr>
              <a:defRPr/>
            </a:pPr>
            <a:endParaRPr lang="nl-BE" dirty="0" smtClean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DB417-358C-435F-85A6-8ACB904069ED}" type="slidenum">
              <a:rPr lang="en-GB" smtClean="0"/>
              <a:pPr/>
              <a:t>48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637185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6860AD-0030-4627-9F21-50E4438C9A30}" type="slidenum">
              <a:rPr lang="en-GB" smtClean="0"/>
              <a:pPr/>
              <a:t>49</a:t>
            </a:fld>
            <a:endParaRPr lang="en-GB" smtClean="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Let them show on the chart how they would write a unit test for BUC 1. What is the system under test and what is the depended-on component </a:t>
            </a:r>
            <a:r>
              <a:rPr lang="en-US" dirty="0" err="1" smtClean="0">
                <a:effectLst/>
              </a:rPr>
              <a:t>uitgemockt</a:t>
            </a:r>
            <a:r>
              <a:rPr lang="en-US" dirty="0" smtClean="0">
                <a:effectLst/>
              </a:rPr>
              <a:t> be?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Unit testing of the business component: mock the </a:t>
            </a:r>
            <a:r>
              <a:rPr lang="en-US" dirty="0" err="1" smtClean="0">
                <a:effectLst/>
              </a:rPr>
              <a:t>ftpexporter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We're not going to make them more explicit, we have trained sufficiently.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62753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5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de-DE" dirty="0" smtClean="0">
                <a:effectLst/>
              </a:rPr>
              <a:t>Für XP existieren einige gute Praktiken.</a:t>
            </a:r>
          </a:p>
          <a:p>
            <a:pPr>
              <a:buFontTx/>
              <a:buNone/>
            </a:pPr>
            <a:r>
              <a:rPr lang="de-DE" dirty="0" smtClean="0">
                <a:effectLst/>
              </a:rPr>
              <a:t>Welche Praktiken kennen Sie?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Wir werden zunächst kurz in der Theorie alle Konzepte durchgehen.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Test </a:t>
            </a:r>
            <a:r>
              <a:rPr lang="de-DE" dirty="0" err="1" smtClean="0">
                <a:effectLst/>
              </a:rPr>
              <a:t>Driven</a:t>
            </a:r>
            <a:r>
              <a:rPr lang="de-DE" dirty="0" smtClean="0">
                <a:effectLst/>
              </a:rPr>
              <a:t> Development und </a:t>
            </a:r>
            <a:r>
              <a:rPr lang="de-DE" dirty="0" err="1" smtClean="0">
                <a:effectLst/>
              </a:rPr>
              <a:t>Refactoring</a:t>
            </a:r>
            <a:r>
              <a:rPr lang="de-DE" dirty="0" smtClean="0">
                <a:effectLst/>
              </a:rPr>
              <a:t> werden später im Detail und illustriert mit praktischen Übungen diskutiert.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6860AD-0030-4627-9F21-50E4438C9A30}" type="slidenum">
              <a:rPr lang="en-GB" smtClean="0"/>
              <a:pPr/>
              <a:t>50</a:t>
            </a:fld>
            <a:endParaRPr lang="en-GB" smtClean="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Same exercise for FTP Export unit test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Unit testing </a:t>
            </a:r>
            <a:r>
              <a:rPr lang="en-US" dirty="0" err="1" smtClean="0">
                <a:effectLst/>
              </a:rPr>
              <a:t>ftpexporter</a:t>
            </a:r>
            <a:r>
              <a:rPr lang="en-US" dirty="0" smtClean="0">
                <a:effectLst/>
              </a:rPr>
              <a:t>: mock from the ftp client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Exercise: unit test for </a:t>
            </a:r>
            <a:r>
              <a:rPr lang="en-US" dirty="0" err="1" smtClean="0">
                <a:effectLst/>
              </a:rPr>
              <a:t>FtpExporter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42737380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698B31-9D50-4C73-87C3-4A4CB1228C84}" type="slidenum">
              <a:rPr lang="en-GB" smtClean="0"/>
              <a:pPr/>
              <a:t>51</a:t>
            </a:fld>
            <a:endParaRPr lang="en-GB" smtClean="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Same exercise for FTP Exporter integration test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Integration test: ftp exporter to the real </a:t>
            </a:r>
            <a:r>
              <a:rPr lang="en-US" dirty="0" err="1" smtClean="0">
                <a:effectLst/>
              </a:rPr>
              <a:t>ftpserver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err="1" smtClean="0">
                <a:effectLst/>
              </a:rPr>
              <a:t>Oefn</a:t>
            </a:r>
            <a:r>
              <a:rPr lang="en-US" dirty="0" smtClean="0">
                <a:effectLst/>
              </a:rPr>
              <a:t>: Integration test </a:t>
            </a:r>
            <a:r>
              <a:rPr lang="en-US" dirty="0" err="1" smtClean="0">
                <a:effectLst/>
              </a:rPr>
              <a:t>ftpexporter</a:t>
            </a:r>
            <a:r>
              <a:rPr lang="en-US" dirty="0" smtClean="0">
                <a:effectLst/>
              </a:rPr>
              <a:t>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24434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578441-7D1E-43B5-B117-545E53E3E969}" type="slidenum">
              <a:rPr lang="en-GB" smtClean="0"/>
              <a:pPr/>
              <a:t>52</a:t>
            </a:fld>
            <a:endParaRPr lang="en-GB" smtClean="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End-to-end test of the example would look like this. Not all scenarios are tested, but the whole chain from front to back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6751312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24522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mtClean="0"/>
              <a:t>-   Did you cleanup the files between each test?</a:t>
            </a:r>
          </a:p>
          <a:p>
            <a:r>
              <a:rPr lang="nl-BE" smtClean="0"/>
              <a:t>-   Start/stop ftp server check</a:t>
            </a:r>
          </a:p>
          <a:p>
            <a:r>
              <a:rPr lang="nl-BE" smtClean="0"/>
              <a:t>-   Hanging</a:t>
            </a:r>
            <a:r>
              <a:rPr lang="nl-BE" baseline="0" smtClean="0"/>
              <a:t> tests (port blocked? Already in use BindException…)?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Performance?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How would you write end-to-end tests?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Deploying on other environments – property injection? 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5222E-B3ED-41F5-B202-450D1F01A685}" type="slidenum">
              <a:rPr lang="nl-BE" smtClean="0"/>
              <a:pPr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68378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1683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mtClean="0"/>
              <a:t>-   Did you cleanup the files between each test?</a:t>
            </a:r>
          </a:p>
          <a:p>
            <a:r>
              <a:rPr lang="nl-BE" smtClean="0"/>
              <a:t>-   Start/stop ftp server check</a:t>
            </a:r>
          </a:p>
          <a:p>
            <a:r>
              <a:rPr lang="nl-BE" smtClean="0"/>
              <a:t>-   Hanging</a:t>
            </a:r>
            <a:r>
              <a:rPr lang="nl-BE" baseline="0" smtClean="0"/>
              <a:t> tests (port blocked? Already in use BindException…)?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Performance?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How would you write end-to-end tests?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Deploying on other environments – property injection? 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5222E-B3ED-41F5-B202-450D1F01A685}" type="slidenum">
              <a:rPr lang="nl-BE" smtClean="0"/>
              <a:pPr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6837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57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What is refactoring, why refactoring, when, what code smells are all there and how you can solve them?</a:t>
            </a:r>
            <a:endParaRPr lang="nl-BE" dirty="0" smtClean="0"/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A344F-3D58-4C00-961E-4EEE3B3DC034}" type="slidenum">
              <a:rPr lang="en-GB" smtClean="0"/>
              <a:pPr/>
              <a:t>58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096616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Ask if anyone can explain refactoring.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Refactoring is an adaptation of the code, which does not match the functionality, but which improves the code itself.</a:t>
            </a:r>
            <a:endParaRPr lang="nl-BE" dirty="0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D765A2-40F2-4FC2-B746-6950FB4CC4E8}" type="slidenum">
              <a:rPr lang="en-GB" smtClean="0"/>
              <a:pPr/>
              <a:t>59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177223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Ask why you would do refactoring.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keep code maintainable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Readability!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Faster development of these stories (</a:t>
            </a:r>
            <a:r>
              <a:rPr lang="en-US" dirty="0" err="1" smtClean="0">
                <a:effectLst/>
              </a:rPr>
              <a:t>eg</a:t>
            </a:r>
            <a:r>
              <a:rPr lang="en-US" dirty="0" smtClean="0">
                <a:effectLst/>
              </a:rPr>
              <a:t> refactoring CRUD framework).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Detect errors in the code to be more readable.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if you refactor last leaves behind, the code is "chaos". Still difficult to adjust.</a:t>
            </a:r>
            <a:endParaRPr lang="nl-BE" dirty="0" smtClean="0"/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380CE5-C0E6-4765-A046-598153632C23}" type="slidenum">
              <a:rPr lang="en-GB" smtClean="0"/>
              <a:pPr/>
              <a:t>60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737362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In the beginning code always easy to change, there's not a lot of code ...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Over time, more and more code, and if you do not </a:t>
            </a:r>
            <a:r>
              <a:rPr lang="en-US" dirty="0" err="1" smtClean="0">
                <a:effectLst/>
              </a:rPr>
              <a:t>refactort</a:t>
            </a:r>
            <a:r>
              <a:rPr lang="en-US" dirty="0" smtClean="0">
                <a:effectLst/>
              </a:rPr>
              <a:t>, the cost for each change becomes larger and larger with time.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If you </a:t>
            </a:r>
            <a:r>
              <a:rPr lang="en-US" dirty="0" err="1" smtClean="0">
                <a:effectLst/>
              </a:rPr>
              <a:t>refactort</a:t>
            </a:r>
            <a:r>
              <a:rPr lang="en-US" dirty="0" smtClean="0">
                <a:effectLst/>
              </a:rPr>
              <a:t> and you keep the code clean and intelligible, you have much less problems with change.</a:t>
            </a:r>
            <a:endParaRPr lang="nl-BE" dirty="0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D765A2-40F2-4FC2-B746-6950FB4CC4E8}" type="slidenum">
              <a:rPr lang="en-GB" smtClean="0"/>
              <a:pPr/>
              <a:t>61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6762776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Ask if they think refactoring should be applied</a:t>
            </a:r>
            <a:br>
              <a:rPr lang="en-US" dirty="0" smtClean="0">
                <a:effectLst/>
              </a:rPr>
            </a:br>
            <a:r>
              <a:rPr lang="en-US" dirty="0" err="1" smtClean="0">
                <a:effectLst/>
              </a:rPr>
              <a:t>alway</a:t>
            </a:r>
            <a:r>
              <a:rPr lang="en-US" dirty="0" smtClean="0">
                <a:effectLst/>
              </a:rPr>
              <a:t> constant process, not </a:t>
            </a:r>
            <a:r>
              <a:rPr lang="en-US" dirty="0" err="1" smtClean="0">
                <a:effectLst/>
              </a:rPr>
              <a:t>refactorsprints</a:t>
            </a:r>
            <a:r>
              <a:rPr lang="en-US" dirty="0" smtClean="0">
                <a:effectLst/>
              </a:rPr>
              <a:t> / </a:t>
            </a:r>
            <a:r>
              <a:rPr lang="en-US" dirty="0" err="1" smtClean="0">
                <a:effectLst/>
              </a:rPr>
              <a:t>refactordag</a:t>
            </a:r>
            <a:r>
              <a:rPr lang="en-US" dirty="0" smtClean="0">
                <a:effectLst/>
              </a:rPr>
              <a:t>, just in stories, bug fixing; ..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If you come across and it is related to the story that you're doing: refactor it!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sometimes takes courage, but it is worth it. a good test set can be a great help</a:t>
            </a:r>
            <a:endParaRPr lang="nl-BE" dirty="0" smtClean="0"/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8F0942-AEA8-4CA8-9721-CC3D7181D18D}" type="slidenum">
              <a:rPr lang="en-GB" smtClean="0"/>
              <a:pPr/>
              <a:t>62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762523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asap </a:t>
            </a:r>
            <a:r>
              <a:rPr lang="en-US" dirty="0" err="1" smtClean="0">
                <a:effectLst/>
              </a:rPr>
              <a:t>compilable</a:t>
            </a:r>
            <a:r>
              <a:rPr lang="en-US" dirty="0" smtClean="0">
                <a:effectLst/>
              </a:rPr>
              <a:t> / tested code.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Always a little change, check that the tests are green, ...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big refactor / redesign: linking small </a:t>
            </a:r>
            <a:r>
              <a:rPr lang="en-US" dirty="0" err="1" smtClean="0">
                <a:effectLst/>
              </a:rPr>
              <a:t>refactorings</a:t>
            </a:r>
            <a:r>
              <a:rPr lang="en-US" dirty="0" smtClean="0">
                <a:effectLst/>
              </a:rPr>
              <a:t>. Usually need a plan, additional functional explanation / domain reconsider model. New concepts better come to light</a:t>
            </a:r>
            <a:endParaRPr lang="nl-BE" dirty="0" smtClean="0"/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358024-CD11-4572-9445-2B2147ED2158}" type="slidenum">
              <a:rPr lang="en-GB" smtClean="0"/>
              <a:pPr/>
              <a:t>63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856526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D765A2-40F2-4FC2-B746-6950FB4CC4E8}" type="slidenum">
              <a:rPr lang="en-GB" smtClean="0"/>
              <a:pPr/>
              <a:t>64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879295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Code smells and what to do about it ...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Code smells are bad structures in the code that can be improved by refactoring. Also apply to testing!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Following are a few examples of smells.</a:t>
            </a:r>
            <a:endParaRPr lang="nl-BE" baseline="0" dirty="0" smtClean="0"/>
          </a:p>
          <a:p>
            <a:endParaRPr lang="nl-BE" baseline="0" dirty="0" smtClean="0"/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D6FA1E-B93A-4F13-BF19-A39C4FCFD14B}" type="slidenum">
              <a:rPr lang="en-GB" smtClean="0"/>
              <a:pPr/>
              <a:t>65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3707180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en-US" sz="2000" dirty="0" smtClean="0">
                <a:effectLst/>
              </a:rPr>
              <a:t>Everyone has their own rules for duplication for example: one time copy may, the second time you have to refactor.</a:t>
            </a:r>
            <a:br>
              <a:rPr lang="en-US" sz="2000" dirty="0" smtClean="0">
                <a:effectLst/>
              </a:rPr>
            </a:br>
            <a:r>
              <a:rPr lang="en-US" sz="2000" dirty="0" smtClean="0">
                <a:effectLst/>
              </a:rPr>
              <a:t>Why bad example: forget it at all possible places to adapt to change, ...</a:t>
            </a:r>
          </a:p>
          <a:p>
            <a:pPr lvl="1" eaLnBrk="1" hangingPunct="1"/>
            <a:endParaRPr lang="nl-BE" sz="2200" dirty="0" smtClean="0"/>
          </a:p>
          <a:p>
            <a:pPr eaLnBrk="1" hangingPunct="1"/>
            <a:r>
              <a:rPr lang="nl-BE" sz="2200" dirty="0" err="1" smtClean="0"/>
              <a:t>Not</a:t>
            </a:r>
            <a:r>
              <a:rPr lang="nl-BE" sz="2200" dirty="0" smtClean="0"/>
              <a:t> </a:t>
            </a:r>
            <a:r>
              <a:rPr lang="nl-BE" sz="2200" dirty="0" err="1"/>
              <a:t>necessarily</a:t>
            </a:r>
            <a:r>
              <a:rPr lang="nl-BE" sz="2200" dirty="0"/>
              <a:t> in the </a:t>
            </a:r>
            <a:r>
              <a:rPr lang="nl-BE" sz="2200" dirty="0" err="1"/>
              <a:t>same</a:t>
            </a:r>
            <a:r>
              <a:rPr lang="nl-BE" sz="2200" dirty="0"/>
              <a:t> </a:t>
            </a:r>
            <a:r>
              <a:rPr lang="nl-BE" sz="2200" dirty="0" err="1"/>
              <a:t>method</a:t>
            </a:r>
            <a:r>
              <a:rPr lang="nl-BE" sz="2200" dirty="0"/>
              <a:t> or class</a:t>
            </a:r>
          </a:p>
          <a:p>
            <a:pPr lvl="1" eaLnBrk="1" hangingPunct="1"/>
            <a:r>
              <a:rPr lang="nl-BE" sz="2000" dirty="0" err="1"/>
              <a:t>Can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in </a:t>
            </a:r>
            <a:r>
              <a:rPr lang="nl-BE" sz="2000" dirty="0" err="1"/>
              <a:t>sibling</a:t>
            </a:r>
            <a:r>
              <a:rPr lang="nl-BE" sz="2000" dirty="0"/>
              <a:t> </a:t>
            </a:r>
            <a:r>
              <a:rPr lang="nl-BE" sz="2000" dirty="0" err="1"/>
              <a:t>subclasses</a:t>
            </a:r>
            <a:endParaRPr lang="nl-BE" sz="2000" dirty="0"/>
          </a:p>
          <a:p>
            <a:pPr lvl="1" eaLnBrk="1" hangingPunct="1"/>
            <a:r>
              <a:rPr lang="nl-BE" sz="2000" dirty="0" err="1"/>
              <a:t>Can</a:t>
            </a:r>
            <a:r>
              <a:rPr lang="nl-BE" sz="2000" dirty="0"/>
              <a:t> even </a:t>
            </a:r>
            <a:r>
              <a:rPr lang="nl-BE" sz="2000" dirty="0" err="1"/>
              <a:t>be</a:t>
            </a:r>
            <a:r>
              <a:rPr lang="nl-BE" sz="2000" dirty="0"/>
              <a:t> in </a:t>
            </a:r>
            <a:r>
              <a:rPr lang="nl-BE" sz="2000" dirty="0" err="1"/>
              <a:t>totally</a:t>
            </a:r>
            <a:r>
              <a:rPr lang="nl-BE" sz="2000" dirty="0"/>
              <a:t> </a:t>
            </a:r>
            <a:r>
              <a:rPr lang="nl-BE" sz="2000" dirty="0" err="1"/>
              <a:t>unrelated</a:t>
            </a:r>
            <a:r>
              <a:rPr lang="nl-BE" sz="2000" dirty="0"/>
              <a:t> classes</a:t>
            </a:r>
          </a:p>
          <a:p>
            <a:pPr eaLnBrk="1" hangingPunct="1"/>
            <a:endParaRPr lang="nl-BE" sz="2000" dirty="0"/>
          </a:p>
          <a:p>
            <a:pPr eaLnBrk="1" hangingPunct="1"/>
            <a:r>
              <a:rPr lang="nl-BE" sz="2200" dirty="0"/>
              <a:t>Must </a:t>
            </a:r>
            <a:r>
              <a:rPr lang="nl-BE" sz="2200" dirty="0" err="1"/>
              <a:t>not</a:t>
            </a:r>
            <a:r>
              <a:rPr lang="nl-BE" sz="2200" dirty="0"/>
              <a:t> </a:t>
            </a:r>
            <a:r>
              <a:rPr lang="nl-BE" sz="2200" dirty="0" err="1"/>
              <a:t>be</a:t>
            </a:r>
            <a:r>
              <a:rPr lang="nl-BE" sz="2200" dirty="0"/>
              <a:t> </a:t>
            </a:r>
            <a:r>
              <a:rPr lang="nl-BE" sz="2200" dirty="0" err="1"/>
              <a:t>exactly</a:t>
            </a:r>
            <a:r>
              <a:rPr lang="nl-BE" sz="2200" dirty="0"/>
              <a:t> the </a:t>
            </a:r>
            <a:r>
              <a:rPr lang="nl-BE" sz="2200" dirty="0" err="1"/>
              <a:t>same</a:t>
            </a:r>
            <a:endParaRPr lang="nl-BE" sz="2200" dirty="0"/>
          </a:p>
          <a:p>
            <a:pPr lvl="1" eaLnBrk="1" hangingPunct="1"/>
            <a:r>
              <a:rPr lang="nl-BE" sz="2000" dirty="0" err="1"/>
              <a:t>Example</a:t>
            </a:r>
            <a:r>
              <a:rPr lang="nl-BE" sz="2000" dirty="0"/>
              <a:t>: </a:t>
            </a:r>
            <a:r>
              <a:rPr lang="nl-BE" sz="2000" dirty="0" err="1"/>
              <a:t>Iterate</a:t>
            </a:r>
            <a:r>
              <a:rPr lang="nl-BE" sz="2000" dirty="0"/>
              <a:t> over </a:t>
            </a:r>
            <a:r>
              <a:rPr lang="nl-BE" sz="2000" dirty="0" err="1"/>
              <a:t>collection</a:t>
            </a:r>
            <a:r>
              <a:rPr lang="nl-BE" sz="2000" dirty="0"/>
              <a:t> </a:t>
            </a:r>
            <a:r>
              <a:rPr lang="nl-BE" sz="2000" dirty="0" err="1"/>
              <a:t>for</a:t>
            </a:r>
            <a:r>
              <a:rPr lang="nl-BE" sz="2000" dirty="0"/>
              <a:t> </a:t>
            </a:r>
            <a:r>
              <a:rPr lang="nl-BE" sz="2000" dirty="0" err="1"/>
              <a:t>some</a:t>
            </a:r>
            <a:r>
              <a:rPr lang="nl-BE" sz="2000" dirty="0"/>
              <a:t> </a:t>
            </a:r>
            <a:r>
              <a:rPr lang="nl-BE" sz="2000" dirty="0" err="1"/>
              <a:t>calculation</a:t>
            </a:r>
            <a:r>
              <a:rPr lang="nl-BE" sz="2000" dirty="0"/>
              <a:t> </a:t>
            </a:r>
            <a:r>
              <a:rPr lang="nl-BE" sz="2000" dirty="0" err="1"/>
              <a:t>using</a:t>
            </a:r>
            <a:r>
              <a:rPr lang="nl-BE" sz="2000" dirty="0"/>
              <a:t> </a:t>
            </a:r>
            <a:r>
              <a:rPr lang="nl-BE" sz="2000" dirty="0" err="1"/>
              <a:t>for</a:t>
            </a:r>
            <a:r>
              <a:rPr lang="nl-BE" sz="2000" dirty="0"/>
              <a:t> loop </a:t>
            </a:r>
            <a:r>
              <a:rPr lang="nl-BE" sz="2000" dirty="0">
                <a:sym typeface="Wingdings" pitchFamily="2" charset="2"/>
              </a:rPr>
              <a:t>&lt;&gt; </a:t>
            </a:r>
            <a:r>
              <a:rPr lang="nl-BE" sz="2000" dirty="0" err="1">
                <a:sym typeface="Wingdings" pitchFamily="2" charset="2"/>
              </a:rPr>
              <a:t>while</a:t>
            </a:r>
            <a:r>
              <a:rPr lang="nl-BE" sz="2000" dirty="0">
                <a:sym typeface="Wingdings" pitchFamily="2" charset="2"/>
              </a:rPr>
              <a:t> loop</a:t>
            </a:r>
          </a:p>
          <a:p>
            <a:pPr lvl="1" eaLnBrk="1" hangingPunct="1"/>
            <a:r>
              <a:rPr lang="nl-BE" sz="2000" dirty="0">
                <a:sym typeface="Wingdings" pitchFamily="2" charset="2"/>
              </a:rPr>
              <a:t>Do the </a:t>
            </a:r>
            <a:r>
              <a:rPr lang="nl-BE" sz="2000" dirty="0" err="1">
                <a:sym typeface="Wingdings" pitchFamily="2" charset="2"/>
              </a:rPr>
              <a:t>same</a:t>
            </a:r>
            <a:r>
              <a:rPr lang="nl-BE" sz="2000" dirty="0">
                <a:sym typeface="Wingdings" pitchFamily="2" charset="2"/>
              </a:rPr>
              <a:t> </a:t>
            </a:r>
            <a:r>
              <a:rPr lang="nl-BE" sz="2000" dirty="0" err="1">
                <a:sym typeface="Wingdings" pitchFamily="2" charset="2"/>
              </a:rPr>
              <a:t>thing</a:t>
            </a:r>
            <a:r>
              <a:rPr lang="nl-BE" sz="2000" dirty="0">
                <a:sym typeface="Wingdings" pitchFamily="2" charset="2"/>
              </a:rPr>
              <a:t> </a:t>
            </a:r>
            <a:r>
              <a:rPr lang="nl-BE" sz="2000" dirty="0" err="1">
                <a:sym typeface="Wingdings" pitchFamily="2" charset="2"/>
              </a:rPr>
              <a:t>using</a:t>
            </a:r>
            <a:r>
              <a:rPr lang="nl-BE" sz="2000" dirty="0">
                <a:sym typeface="Wingdings" pitchFamily="2" charset="2"/>
              </a:rPr>
              <a:t> a different </a:t>
            </a:r>
            <a:r>
              <a:rPr lang="nl-BE" sz="2000" dirty="0" err="1" smtClean="0">
                <a:sym typeface="Wingdings" pitchFamily="2" charset="2"/>
              </a:rPr>
              <a:t>algorithm</a:t>
            </a:r>
            <a:endParaRPr lang="nl-BE" sz="2000" dirty="0" smtClean="0">
              <a:sym typeface="Wingdings" pitchFamily="2" charset="2"/>
            </a:endParaRPr>
          </a:p>
          <a:p>
            <a:pPr lvl="1" eaLnBrk="1" hangingPunct="1"/>
            <a:endParaRPr lang="nl-BE" sz="2000" dirty="0" smtClean="0">
              <a:sym typeface="Wingdings" pitchFamily="2" charset="2"/>
            </a:endParaRPr>
          </a:p>
          <a:p>
            <a:pPr eaLnBrk="1" hangingPunct="1"/>
            <a:endParaRPr lang="nl-BE" sz="2000" dirty="0"/>
          </a:p>
          <a:p>
            <a:endParaRPr lang="nl-BE" dirty="0" smtClean="0"/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7ABD03-4BC7-4C71-897B-E8EA821597A6}" type="slidenum">
              <a:rPr lang="en-GB" smtClean="0"/>
              <a:pPr/>
              <a:t>66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3833875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Hard to read, hard to reuse.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Good rule: a method must have one specific responsibility (then the method can not usually be too long) by clear names!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Comments in method is also always use a smell =&gt; clear names and split into methods if necessary.</a:t>
            </a:r>
            <a:endParaRPr lang="nl-NL" dirty="0" smtClean="0"/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62BAFC-5FA6-40AF-BF4A-6DC82B2C05DB}" type="slidenum">
              <a:rPr lang="en-GB" smtClean="0"/>
              <a:pPr/>
              <a:t>67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8767809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Breeding ground for duplicated code, chaos and death.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Class tries to do too much, trying to find components that belong together and pull apart.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Again, the rule that a class must have a certain responsibility and not a lot of time ...</a:t>
            </a:r>
            <a:endParaRPr lang="nl-NL" baseline="0" dirty="0" smtClean="0"/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45743-2997-47E2-926C-88CF67505BF7}" type="slidenum">
              <a:rPr lang="en-GB" smtClean="0"/>
              <a:pPr/>
              <a:t>68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402088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In the example just ask the customer to execute the payment, do not themselves in this class.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Just give the invocation through to customer and from there to the wallet.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The logic used here should be in wallet and must be called from customer, wallet have to know whether he can still pay something or not, the paperboy, ...</a:t>
            </a:r>
            <a:endParaRPr lang="nl-NL" dirty="0" smtClean="0"/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DB92BD-CF7A-43D8-9CAF-424137037BBA}" type="slidenum">
              <a:rPr lang="en-GB" smtClean="0"/>
              <a:pPr/>
              <a:t>69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36032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effectLst/>
              </a:rPr>
              <a:t>Bei </a:t>
            </a:r>
            <a:r>
              <a:rPr lang="de-DE" dirty="0" err="1" smtClean="0">
                <a:effectLst/>
              </a:rPr>
              <a:t>Cegeka</a:t>
            </a:r>
            <a:r>
              <a:rPr lang="de-DE" dirty="0" smtClean="0">
                <a:effectLst/>
              </a:rPr>
              <a:t> arbeiten wir nach </a:t>
            </a: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mit Stories. Eine Story ist die Beschreibung eines funktionellen Teilchen, das miteinander verbunden ist, und dass getestet werden kann.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Eine Story ist also eine kurze Beschreibung von etwas, das ein Benutzer in der Anwendung tun kann.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Sobald eine Story geschrieben und geplant wurde, wird sie von den Entwicklern bearbeitet. Die Entwickler denken zuerst über das Gesamtdesign für die Story nach, und dann beginnen sie zu entwickeln.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Wenn die Story fertig programmiert wurde, wird sie durch einen Proxytest getestet und schließlich beendet.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45173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difficult to customize: if you add functionality =&gt; where do you have to adjust every time?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These switch statements often switch on a type code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Example: a class Bird implements the method </a:t>
            </a:r>
            <a:r>
              <a:rPr lang="en-US" dirty="0" err="1" smtClean="0">
                <a:effectLst/>
              </a:rPr>
              <a:t>getSpeed</a:t>
            </a:r>
            <a:r>
              <a:rPr lang="en-US" dirty="0" smtClean="0">
                <a:effectLst/>
              </a:rPr>
              <a:t> according to the type of bird that he keeps as a variable.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Each time capacity is added as a type of bird, this method must be adapted + all other methods in which the outcome is dependent on the type of bird. This is thus an example of a bad type of switch.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Another example is Delayed, where the use of a switch then </a:t>
            </a:r>
            <a:r>
              <a:rPr lang="en-US" b="1" dirty="0" smtClean="0">
                <a:effectLst/>
              </a:rPr>
              <a:t>does not </a:t>
            </a:r>
            <a:r>
              <a:rPr lang="en-US" dirty="0" smtClean="0">
                <a:effectLst/>
              </a:rPr>
              <a:t>hurt again ...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Not all switches are bad! Case by case basis whether it is useful to use polymorphism or subclasses.</a:t>
            </a:r>
            <a:endParaRPr lang="nl-BE" sz="2000" dirty="0">
              <a:sym typeface="Wingdings" pitchFamily="2" charset="2"/>
            </a:endParaRPr>
          </a:p>
          <a:p>
            <a:pPr eaLnBrk="1" hangingPunct="1"/>
            <a:endParaRPr lang="nl-NL" dirty="0" smtClean="0"/>
          </a:p>
        </p:txBody>
      </p:sp>
      <p:sp>
        <p:nvSpPr>
          <p:cNvPr id="241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208B3B-99BA-4040-A1E5-8C11E8C3CE6F}" type="slidenum">
              <a:rPr lang="en-GB" smtClean="0"/>
              <a:pPr/>
              <a:t>70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9541183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Goes against all the principles of Scrum and XP ... Keep it simple and limit to what you need at that moment.</a:t>
            </a:r>
            <a:endParaRPr lang="nl-NL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3AFEA-ABEB-4E87-8D13-F323627D8B66}" type="slidenum">
              <a:rPr lang="en-GB" smtClean="0"/>
              <a:pPr/>
              <a:t>71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7183633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Create instead a </a:t>
            </a:r>
            <a:r>
              <a:rPr lang="en-US" dirty="0" err="1" smtClean="0">
                <a:effectLst/>
              </a:rPr>
              <a:t>getMoney</a:t>
            </a:r>
            <a:r>
              <a:rPr lang="en-US" dirty="0" smtClean="0">
                <a:effectLst/>
              </a:rPr>
              <a:t> method to the customer.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The person who is holding a customer wants to know how much money that is not to know that this happened through a wallet. That's internals, as the wallet would change for example a bank account, the method should continue to work. In the manner listed above, you can link the class that this calls into wallet when it is not needed.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For example, navigating to say, that the client linked in to the structure of the navigation. If change intermediary relationships, the client must also be adjusted.</a:t>
            </a:r>
            <a:endParaRPr lang="nl-NL" dirty="0" smtClean="0"/>
          </a:p>
        </p:txBody>
      </p:sp>
      <p:sp>
        <p:nvSpPr>
          <p:cNvPr id="243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1DDD4-DE71-4307-A10F-98916C723D10}" type="slidenum">
              <a:rPr lang="en-GB" smtClean="0"/>
              <a:pPr/>
              <a:t>72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4198739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Data manipulated by other classes =&gt; feature envy smell</a:t>
            </a:r>
            <a:endParaRPr lang="nl-NL" sz="900" dirty="0"/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859D2D-AF1B-4F5E-92F9-A6A281E2C261}" type="slidenum">
              <a:rPr lang="en-GB" smtClean="0"/>
              <a:pPr/>
              <a:t>73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828540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When should you test code refactoring?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fragile test: Changing little production code, and fail more than one test;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assays which can sometimes fail =&gt; brackish date check; random; order is important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no focus =&gt; assertion roulette: one test with 20 asserts: even a test should have one responsibility!</a:t>
            </a:r>
            <a:endParaRPr lang="nl-NL" sz="900" dirty="0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690B2-4430-44B6-86E0-F3A2C1158A12}" type="slidenum">
              <a:rPr lang="en-GB" smtClean="0"/>
              <a:pPr/>
              <a:t>74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0665985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sz="900" dirty="0"/>
              <a:t>15 </a:t>
            </a:r>
            <a:r>
              <a:rPr lang="nl-NL" sz="900" dirty="0" smtClean="0"/>
              <a:t>min</a:t>
            </a:r>
          </a:p>
          <a:p>
            <a:pPr eaLnBrk="1" hangingPunct="1"/>
            <a:endParaRPr lang="nl-NL" sz="900" dirty="0" smtClean="0"/>
          </a:p>
          <a:p>
            <a:pPr eaLnBrk="1" hangingPunct="1"/>
            <a:r>
              <a:rPr lang="en-US" sz="900" dirty="0" smtClean="0">
                <a:effectLst/>
              </a:rPr>
              <a:t>Then we proceed to refactoring methods.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Google code smells for an overview if necessary.</a:t>
            </a:r>
            <a:endParaRPr lang="nl-NL" sz="900" dirty="0"/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017288-2146-4E58-A92C-DAC16267CA8E}" type="slidenum">
              <a:rPr lang="en-GB" smtClean="0"/>
              <a:pPr/>
              <a:t>75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725675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So if your code </a:t>
            </a:r>
            <a:r>
              <a:rPr lang="en-US" dirty="0" err="1" smtClean="0">
                <a:effectLst/>
              </a:rPr>
              <a:t>smells've</a:t>
            </a:r>
            <a:r>
              <a:rPr lang="en-US" dirty="0" smtClean="0">
                <a:effectLst/>
              </a:rPr>
              <a:t> found, you have to resolve naturally.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For many smells are defined standard methods to tackle the smells.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We go now some of these standard methods and illustrate with examples as for you may get to work.</a:t>
            </a:r>
            <a:endParaRPr lang="nl-NL" sz="900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A7AD1-68A3-4960-97A4-3960608AA66E}" type="slidenum">
              <a:rPr lang="en-GB" smtClean="0"/>
              <a:pPr/>
              <a:t>76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8101240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Repeat: naming is really </a:t>
            </a:r>
            <a:r>
              <a:rPr lang="en-US" sz="900" dirty="0" err="1" smtClean="0">
                <a:effectLst/>
              </a:rPr>
              <a:t>really</a:t>
            </a:r>
            <a:r>
              <a:rPr lang="en-US" sz="900" dirty="0" smtClean="0">
                <a:effectLst/>
              </a:rPr>
              <a:t> important to have readable, extensible code. Give something rather a long, legible name, then an abbreviated which you have to think too hard.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Also, use the names corresponding to the functional terms!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Demos Projects refactoring !!!!</a:t>
            </a:r>
            <a:endParaRPr lang="nl-NL" sz="900" dirty="0"/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68801B-C5B9-4D2F-A68A-3D71B329209D}" type="slidenum">
              <a:rPr lang="en-GB" smtClean="0"/>
              <a:pPr/>
              <a:t>77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0864615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names: by a correct naming convention, it is not necessary to take a look in the method itself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Code has a feature sitting together. Method 1 = 1 responsibility.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Provide brief satisfaction methods that have a good reputation: promote recycling, no need to look at the content.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Length of the extracted method is not a issue =&gt; Semantic difference between the method name and the method body. If extracting Improves clarity, do it!</a:t>
            </a:r>
            <a:endParaRPr lang="nl-NL" sz="900" dirty="0"/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5A6871-657D-43E5-BBDE-34E8DA0EF458}" type="slidenum">
              <a:rPr lang="en-GB" smtClean="0"/>
              <a:pPr/>
              <a:t>78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4739297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08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Locals often ensure that code is less readable, so that they are not necessary or unnecessary, you can replace them with a call to a method that returns directly the result.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Long method: using a lot of local variables, a method is usually longer than necessary.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Proceeds in two steps =&gt; demo.</a:t>
            </a:r>
            <a:endParaRPr lang="nl-NL" sz="900" dirty="0"/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306F09-30B3-49C6-BA1E-88F4DEC78413}" type="slidenum">
              <a:rPr lang="en-GB" smtClean="0"/>
              <a:pPr/>
              <a:t>79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529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smtClean="0">
                <a:effectLst/>
              </a:rPr>
              <a:t>Wie wird eine</a:t>
            </a:r>
            <a:r>
              <a:rPr lang="de-DE" baseline="0" dirty="0" smtClean="0">
                <a:effectLst/>
              </a:rPr>
              <a:t> (</a:t>
            </a:r>
            <a:r>
              <a:rPr lang="de-DE" baseline="0" dirty="0" err="1" smtClean="0">
                <a:effectLst/>
              </a:rPr>
              <a:t>committed</a:t>
            </a:r>
            <a:r>
              <a:rPr lang="de-DE" baseline="0" dirty="0" smtClean="0">
                <a:effectLst/>
              </a:rPr>
              <a:t>) Story aus der Liste ausgewählt?</a:t>
            </a:r>
          </a:p>
          <a:p>
            <a:pPr marL="0" indent="0">
              <a:buFontTx/>
              <a:buNone/>
            </a:pP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Zuerst werden große oder riskante</a:t>
            </a:r>
            <a:r>
              <a:rPr lang="de-DE" baseline="0" dirty="0" smtClean="0">
                <a:effectLst/>
              </a:rPr>
              <a:t> </a:t>
            </a:r>
            <a:r>
              <a:rPr lang="de-DE" dirty="0" smtClean="0">
                <a:effectLst/>
              </a:rPr>
              <a:t>Stories ausgewählt.</a:t>
            </a:r>
            <a:r>
              <a:rPr lang="de-DE" baseline="0" dirty="0" smtClean="0">
                <a:effectLst/>
              </a:rPr>
              <a:t> Das gibt dem Proxy genug Zeit zum Testen und Feedback zu geben.</a:t>
            </a:r>
          </a:p>
          <a:p>
            <a:pPr marL="0" indent="0">
              <a:buFontTx/>
              <a:buNone/>
            </a:pPr>
            <a:r>
              <a:rPr lang="de-DE" dirty="0" smtClean="0">
                <a:effectLst/>
              </a:rPr>
              <a:t>Das gesamte Team wählt! Nicht nur Entwickler, auch Proxy, </a:t>
            </a: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Master</a:t>
            </a:r>
            <a:r>
              <a:rPr lang="de-DE" smtClean="0">
                <a:effectLst/>
              </a:rPr>
              <a:t>,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9055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If you have a very complicated, difficult to read condition in an if-else.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Condition in an if must be easily legible, can be easily made against errors (true story).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Name the condition with a functional name!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Additional advantage: reuse or extracted conditional on other methods</a:t>
            </a:r>
            <a:endParaRPr lang="nl-NL" sz="900" dirty="0"/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9463DB-A8AE-41E3-A080-4B573CDCE1CB}" type="slidenum">
              <a:rPr lang="en-GB" smtClean="0"/>
              <a:pPr/>
              <a:t>80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1458934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2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Right class: class field or parameter used. Class responsible.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demo:</a:t>
            </a:r>
            <a:endParaRPr lang="nl-NL" sz="900" dirty="0"/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2DCE39-E0CD-42AB-A233-7E7A0AB845FC}" type="slidenum">
              <a:rPr lang="en-GB" smtClean="0"/>
              <a:pPr/>
              <a:t>81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3884759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sz="900" dirty="0" smtClean="0"/>
              <a:t>Demo!</a:t>
            </a:r>
            <a:endParaRPr lang="nl-NL" sz="900" dirty="0"/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ECDDAE-1452-4F88-94EA-92B85CAC24D7}" type="slidenum">
              <a:rPr lang="en-GB" smtClean="0"/>
              <a:pPr/>
              <a:t>82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7061634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4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Demo or have their exercise self</a:t>
            </a:r>
          </a:p>
          <a:p>
            <a:pPr eaLnBrk="1" hangingPunct="1"/>
            <a:endParaRPr lang="nl-NL" sz="900" dirty="0" smtClean="0"/>
          </a:p>
          <a:p>
            <a:pPr eaLnBrk="1" hangingPunct="1"/>
            <a:r>
              <a:rPr lang="nl-NL" sz="900" dirty="0" err="1" smtClean="0"/>
              <a:t>Mechanics</a:t>
            </a:r>
            <a:endParaRPr lang="nl-NL" sz="900" dirty="0"/>
          </a:p>
          <a:p>
            <a:pPr eaLnBrk="1" hangingPunct="1"/>
            <a:r>
              <a:rPr lang="nl-NL" sz="900" dirty="0" smtClean="0"/>
              <a:t>------------</a:t>
            </a:r>
          </a:p>
          <a:p>
            <a:pPr marL="238929" indent="-238929">
              <a:buAutoNum type="arabicParenR"/>
            </a:pPr>
            <a:r>
              <a:rPr lang="nl-NL" sz="900" dirty="0" err="1" smtClean="0"/>
              <a:t>Create</a:t>
            </a:r>
            <a:r>
              <a:rPr lang="nl-NL" sz="900" dirty="0" smtClean="0"/>
              <a:t> abstract class </a:t>
            </a:r>
            <a:r>
              <a:rPr lang="nl-NL" sz="900" dirty="0" err="1" smtClean="0"/>
              <a:t>EmployeeType</a:t>
            </a:r>
            <a:endParaRPr lang="nl-NL" sz="900" dirty="0" smtClean="0"/>
          </a:p>
          <a:p>
            <a:pPr marL="238929" indent="-238929">
              <a:buAutoNum type="arabicParenR"/>
            </a:pPr>
            <a:r>
              <a:rPr lang="nl-NL" sz="900" dirty="0" err="1" smtClean="0"/>
              <a:t>Create</a:t>
            </a:r>
            <a:r>
              <a:rPr lang="nl-NL" sz="900" dirty="0" smtClean="0"/>
              <a:t> </a:t>
            </a:r>
            <a:r>
              <a:rPr lang="nl-NL" sz="900" dirty="0" err="1" smtClean="0"/>
              <a:t>method</a:t>
            </a:r>
            <a:r>
              <a:rPr lang="nl-NL" sz="900" dirty="0" smtClean="0"/>
              <a:t> &lt;abstract int </a:t>
            </a:r>
            <a:r>
              <a:rPr lang="nl-NL" sz="900" dirty="0" err="1" smtClean="0"/>
              <a:t>getTypeCode</a:t>
            </a:r>
            <a:r>
              <a:rPr lang="nl-NL" sz="900" dirty="0" smtClean="0"/>
              <a:t>&gt;</a:t>
            </a:r>
          </a:p>
          <a:p>
            <a:pPr marL="238929" indent="-238929">
              <a:buAutoNum type="arabicParenR"/>
            </a:pPr>
            <a:r>
              <a:rPr lang="nl-NL" sz="900" dirty="0" err="1" smtClean="0"/>
              <a:t>Create</a:t>
            </a:r>
            <a:r>
              <a:rPr lang="nl-NL" sz="900" dirty="0" smtClean="0"/>
              <a:t> Manager, </a:t>
            </a:r>
            <a:r>
              <a:rPr lang="nl-NL" sz="900" dirty="0" err="1" smtClean="0"/>
              <a:t>SalesMan</a:t>
            </a:r>
            <a:r>
              <a:rPr lang="nl-NL" sz="900" dirty="0" smtClean="0"/>
              <a:t>, Engineer </a:t>
            </a:r>
            <a:r>
              <a:rPr lang="nl-NL" sz="900" dirty="0" err="1" smtClean="0"/>
              <a:t>and</a:t>
            </a:r>
            <a:r>
              <a:rPr lang="nl-NL" sz="900" dirty="0" smtClean="0"/>
              <a:t> </a:t>
            </a:r>
            <a:r>
              <a:rPr lang="nl-NL" sz="900" dirty="0" err="1" smtClean="0"/>
              <a:t>extend</a:t>
            </a:r>
            <a:r>
              <a:rPr lang="nl-NL" sz="900" dirty="0" smtClean="0"/>
              <a:t> </a:t>
            </a:r>
            <a:r>
              <a:rPr lang="nl-NL" sz="900" dirty="0" err="1" smtClean="0"/>
              <a:t>getTypCode</a:t>
            </a:r>
            <a:r>
              <a:rPr lang="nl-NL" sz="900" dirty="0" smtClean="0"/>
              <a:t> </a:t>
            </a:r>
            <a:r>
              <a:rPr lang="nl-NL" sz="900" dirty="0" smtClean="0">
                <a:sym typeface="Wingdings" pitchFamily="2" charset="2"/>
              </a:rPr>
              <a:t> “return Employee.*”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In Employee: </a:t>
            </a:r>
            <a:r>
              <a:rPr lang="nl-NL" sz="900" dirty="0" err="1" smtClean="0">
                <a:sym typeface="Wingdings" pitchFamily="2" charset="2"/>
              </a:rPr>
              <a:t>replace</a:t>
            </a:r>
            <a:r>
              <a:rPr lang="nl-NL" sz="900" dirty="0" smtClean="0">
                <a:sym typeface="Wingdings" pitchFamily="2" charset="2"/>
              </a:rPr>
              <a:t> “int type”  </a:t>
            </a:r>
            <a:r>
              <a:rPr lang="nl-NL" sz="900" dirty="0" err="1" smtClean="0">
                <a:sym typeface="Wingdings" pitchFamily="2" charset="2"/>
              </a:rPr>
              <a:t>by</a:t>
            </a:r>
            <a:r>
              <a:rPr lang="nl-NL" sz="900" dirty="0" smtClean="0">
                <a:sym typeface="Wingdings" pitchFamily="2" charset="2"/>
              </a:rPr>
              <a:t> “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 type”</a:t>
            </a:r>
          </a:p>
          <a:p>
            <a:pPr marL="238929" indent="-238929">
              <a:buAutoNum type="arabicParenR"/>
            </a:pPr>
            <a:r>
              <a:rPr lang="nl-NL" sz="900" dirty="0" err="1" smtClean="0">
                <a:sym typeface="Wingdings" pitchFamily="2" charset="2"/>
              </a:rPr>
              <a:t>getType</a:t>
            </a:r>
            <a:r>
              <a:rPr lang="nl-NL" sz="900" dirty="0" smtClean="0">
                <a:sym typeface="Wingdings" pitchFamily="2" charset="2"/>
              </a:rPr>
              <a:t>() in Employee returns “</a:t>
            </a:r>
            <a:r>
              <a:rPr lang="nl-NL" sz="900" dirty="0" err="1" smtClean="0">
                <a:sym typeface="Wingdings" pitchFamily="2" charset="2"/>
              </a:rPr>
              <a:t>type.getTypeCode</a:t>
            </a:r>
            <a:r>
              <a:rPr lang="nl-NL" sz="900" dirty="0" smtClean="0">
                <a:sym typeface="Wingdings" pitchFamily="2" charset="2"/>
              </a:rPr>
              <a:t>()”</a:t>
            </a:r>
          </a:p>
          <a:p>
            <a:pPr marL="238929" indent="-238929">
              <a:buAutoNum type="arabicParenR"/>
            </a:pPr>
            <a:r>
              <a:rPr lang="nl-NL" sz="900" dirty="0" err="1" smtClean="0">
                <a:sym typeface="Wingdings" pitchFamily="2" charset="2"/>
              </a:rPr>
              <a:t>setType</a:t>
            </a:r>
            <a:r>
              <a:rPr lang="nl-NL" sz="900" dirty="0" smtClean="0">
                <a:sym typeface="Wingdings" pitchFamily="2" charset="2"/>
              </a:rPr>
              <a:t>() in Employee switches on “int </a:t>
            </a:r>
            <a:r>
              <a:rPr lang="nl-NL" sz="900" dirty="0" err="1" smtClean="0">
                <a:sym typeface="Wingdings" pitchFamily="2" charset="2"/>
              </a:rPr>
              <a:t>arg</a:t>
            </a:r>
            <a:r>
              <a:rPr lang="nl-NL" sz="900" dirty="0" smtClean="0">
                <a:sym typeface="Wingdings" pitchFamily="2" charset="2"/>
              </a:rPr>
              <a:t>” </a:t>
            </a:r>
            <a:r>
              <a:rPr lang="nl-NL" sz="900" dirty="0" err="1" smtClean="0">
                <a:sym typeface="Wingdings" pitchFamily="2" charset="2"/>
              </a:rPr>
              <a:t>and</a:t>
            </a:r>
            <a:r>
              <a:rPr lang="nl-NL" sz="900" dirty="0" smtClean="0">
                <a:sym typeface="Wingdings" pitchFamily="2" charset="2"/>
              </a:rPr>
              <a:t> sets type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RUN TESTS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Move </a:t>
            </a:r>
            <a:r>
              <a:rPr lang="nl-NL" sz="900" dirty="0" err="1" smtClean="0">
                <a:sym typeface="Wingdings" pitchFamily="2" charset="2"/>
              </a:rPr>
              <a:t>static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final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ints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from</a:t>
            </a:r>
            <a:r>
              <a:rPr lang="nl-NL" sz="900" dirty="0" smtClean="0">
                <a:sym typeface="Wingdings" pitchFamily="2" charset="2"/>
              </a:rPr>
              <a:t> Employee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 (</a:t>
            </a:r>
            <a:r>
              <a:rPr lang="nl-NL" sz="900" dirty="0" err="1" smtClean="0">
                <a:sym typeface="Wingdings" pitchFamily="2" charset="2"/>
              </a:rPr>
              <a:t>use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eclipse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move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avoid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compile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errors</a:t>
            </a:r>
            <a:r>
              <a:rPr lang="nl-NL" sz="900" dirty="0" smtClean="0">
                <a:sym typeface="Wingdings" pitchFamily="2" charset="2"/>
              </a:rPr>
              <a:t>)</a:t>
            </a:r>
          </a:p>
          <a:p>
            <a:pPr marL="238929" indent="-238929">
              <a:buAutoNum type="arabicParenR"/>
            </a:pPr>
            <a:r>
              <a:rPr lang="nl-NL" sz="900" dirty="0" err="1" smtClean="0">
                <a:sym typeface="Wingdings" pitchFamily="2" charset="2"/>
              </a:rPr>
              <a:t>Create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static</a:t>
            </a:r>
            <a:r>
              <a:rPr lang="nl-NL" sz="900" dirty="0" smtClean="0">
                <a:sym typeface="Wingdings" pitchFamily="2" charset="2"/>
              </a:rPr>
              <a:t> “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newType</a:t>
            </a:r>
            <a:r>
              <a:rPr lang="nl-NL" sz="900" dirty="0" smtClean="0">
                <a:sym typeface="Wingdings" pitchFamily="2" charset="2"/>
              </a:rPr>
              <a:t>()” on 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and</a:t>
            </a:r>
            <a:r>
              <a:rPr lang="nl-NL" sz="900" dirty="0" smtClean="0">
                <a:sym typeface="Wingdings" pitchFamily="2" charset="2"/>
              </a:rPr>
              <a:t> copy </a:t>
            </a:r>
            <a:r>
              <a:rPr lang="nl-NL" sz="900" dirty="0" err="1" smtClean="0">
                <a:sym typeface="Wingdings" pitchFamily="2" charset="2"/>
              </a:rPr>
              <a:t>swich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from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Employee.setType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newType</a:t>
            </a:r>
            <a:r>
              <a:rPr lang="nl-NL" sz="900" dirty="0" smtClean="0">
                <a:sym typeface="Wingdings" pitchFamily="2" charset="2"/>
              </a:rPr>
              <a:t>()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Delegate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Employee.setType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EmployeeType.newType</a:t>
            </a:r>
            <a:r>
              <a:rPr lang="nl-NL" sz="900" dirty="0" smtClean="0">
                <a:sym typeface="Wingdings" pitchFamily="2" charset="2"/>
              </a:rPr>
              <a:t>()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RUN TESTS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Create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method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payAmount</a:t>
            </a:r>
            <a:r>
              <a:rPr lang="nl-NL" sz="900" dirty="0" smtClean="0">
                <a:sym typeface="Wingdings" pitchFamily="2" charset="2"/>
              </a:rPr>
              <a:t>() on 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and</a:t>
            </a:r>
            <a:r>
              <a:rPr lang="nl-NL" sz="900" dirty="0" smtClean="0">
                <a:sym typeface="Wingdings" pitchFamily="2" charset="2"/>
              </a:rPr>
              <a:t> copy switch </a:t>
            </a:r>
            <a:r>
              <a:rPr lang="nl-NL" sz="900" dirty="0" err="1" smtClean="0">
                <a:sym typeface="Wingdings" pitchFamily="2" charset="2"/>
              </a:rPr>
              <a:t>from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Employee.payAmount</a:t>
            </a:r>
            <a:endParaRPr lang="nl-NL" sz="900" dirty="0" smtClean="0">
              <a:sym typeface="Wingdings" pitchFamily="2" charset="2"/>
            </a:endParaRP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Replace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getType</a:t>
            </a:r>
            <a:r>
              <a:rPr lang="nl-NL" sz="900" dirty="0" smtClean="0">
                <a:sym typeface="Wingdings" pitchFamily="2" charset="2"/>
              </a:rPr>
              <a:t>() in switch </a:t>
            </a:r>
            <a:r>
              <a:rPr lang="nl-NL" sz="900" dirty="0" err="1" smtClean="0">
                <a:sym typeface="Wingdings" pitchFamily="2" charset="2"/>
              </a:rPr>
              <a:t>by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getTypeCode</a:t>
            </a:r>
            <a:r>
              <a:rPr lang="nl-NL" sz="900" dirty="0" smtClean="0">
                <a:sym typeface="Wingdings" pitchFamily="2" charset="2"/>
              </a:rPr>
              <a:t>()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Add</a:t>
            </a:r>
            <a:r>
              <a:rPr lang="nl-NL" sz="900" dirty="0" smtClean="0">
                <a:sym typeface="Wingdings" pitchFamily="2" charset="2"/>
              </a:rPr>
              <a:t> parameter Employee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EmployeeType.payAmount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and</a:t>
            </a:r>
            <a:r>
              <a:rPr lang="nl-NL" sz="900" dirty="0" smtClean="0">
                <a:sym typeface="Wingdings" pitchFamily="2" charset="2"/>
              </a:rPr>
              <a:t> fix </a:t>
            </a:r>
            <a:r>
              <a:rPr lang="nl-NL" sz="900" dirty="0" err="1" smtClean="0">
                <a:sym typeface="Wingdings" pitchFamily="2" charset="2"/>
              </a:rPr>
              <a:t>compile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errors</a:t>
            </a:r>
            <a:r>
              <a:rPr lang="nl-NL" sz="900" dirty="0" smtClean="0">
                <a:sym typeface="Wingdings" pitchFamily="2" charset="2"/>
              </a:rPr>
              <a:t> in switch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Delegate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Employee.payAmount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EmployeeType.payAmount</a:t>
            </a:r>
            <a:endParaRPr lang="nl-NL" sz="900" dirty="0" smtClean="0">
              <a:sym typeface="Wingdings" pitchFamily="2" charset="2"/>
            </a:endParaRP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RUN TESTS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Override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payAmount</a:t>
            </a:r>
            <a:r>
              <a:rPr lang="nl-NL" sz="900" dirty="0" smtClean="0">
                <a:sym typeface="Wingdings" pitchFamily="2" charset="2"/>
              </a:rPr>
              <a:t> in </a:t>
            </a:r>
            <a:r>
              <a:rPr lang="nl-NL" sz="900" dirty="0" err="1" smtClean="0">
                <a:sym typeface="Wingdings" pitchFamily="2" charset="2"/>
              </a:rPr>
              <a:t>each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subclass</a:t>
            </a:r>
            <a:r>
              <a:rPr lang="nl-NL" sz="900" dirty="0" smtClean="0">
                <a:sym typeface="Wingdings" pitchFamily="2" charset="2"/>
              </a:rPr>
              <a:t> of 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, move </a:t>
            </a:r>
            <a:r>
              <a:rPr lang="nl-NL" sz="900" dirty="0" err="1" smtClean="0">
                <a:sym typeface="Wingdings" pitchFamily="2" charset="2"/>
              </a:rPr>
              <a:t>each</a:t>
            </a:r>
            <a:r>
              <a:rPr lang="nl-NL" sz="900" dirty="0" smtClean="0">
                <a:sym typeface="Wingdings" pitchFamily="2" charset="2"/>
              </a:rPr>
              <a:t> case of the switch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corresponding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subclass</a:t>
            </a:r>
            <a:r>
              <a:rPr lang="nl-NL" sz="900" dirty="0" smtClean="0">
                <a:sym typeface="Wingdings" pitchFamily="2" charset="2"/>
              </a:rPr>
              <a:t>, </a:t>
            </a:r>
            <a:r>
              <a:rPr lang="nl-NL" sz="900" dirty="0" err="1" smtClean="0">
                <a:sym typeface="Wingdings" pitchFamily="2" charset="2"/>
              </a:rPr>
              <a:t>replace</a:t>
            </a:r>
            <a:r>
              <a:rPr lang="nl-NL" sz="900" dirty="0" smtClean="0">
                <a:sym typeface="Wingdings" pitchFamily="2" charset="2"/>
              </a:rPr>
              <a:t> the case of switch </a:t>
            </a:r>
            <a:r>
              <a:rPr lang="nl-NL" sz="900" dirty="0" err="1" smtClean="0">
                <a:sym typeface="Wingdings" pitchFamily="2" charset="2"/>
              </a:rPr>
              <a:t>with</a:t>
            </a:r>
            <a:r>
              <a:rPr lang="nl-NL" sz="900" dirty="0" smtClean="0">
                <a:sym typeface="Wingdings" pitchFamily="2" charset="2"/>
              </a:rPr>
              <a:t> “</a:t>
            </a:r>
            <a:r>
              <a:rPr lang="nl-NL" sz="900" dirty="0" err="1" smtClean="0">
                <a:sym typeface="Wingdings" pitchFamily="2" charset="2"/>
              </a:rPr>
              <a:t>throw</a:t>
            </a:r>
            <a:r>
              <a:rPr lang="nl-NL" sz="900" dirty="0" smtClean="0">
                <a:sym typeface="Wingdings" pitchFamily="2" charset="2"/>
              </a:rPr>
              <a:t> new </a:t>
            </a:r>
            <a:r>
              <a:rPr lang="nl-NL" sz="900" dirty="0" err="1" smtClean="0">
                <a:sym typeface="Wingdings" pitchFamily="2" charset="2"/>
              </a:rPr>
              <a:t>RuntimeException</a:t>
            </a:r>
            <a:r>
              <a:rPr lang="nl-NL" sz="900" dirty="0" smtClean="0">
                <a:sym typeface="Wingdings" pitchFamily="2" charset="2"/>
              </a:rPr>
              <a:t>(...)”, RUN TEST </a:t>
            </a:r>
            <a:r>
              <a:rPr lang="nl-NL" sz="900" dirty="0" err="1" smtClean="0">
                <a:sym typeface="Wingdings" pitchFamily="2" charset="2"/>
              </a:rPr>
              <a:t>and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then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finally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remove</a:t>
            </a:r>
            <a:r>
              <a:rPr lang="nl-NL" sz="900" dirty="0" smtClean="0">
                <a:sym typeface="Wingdings" pitchFamily="2" charset="2"/>
              </a:rPr>
              <a:t> the case in the switch.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Make </a:t>
            </a:r>
            <a:r>
              <a:rPr lang="nl-NL" sz="900" dirty="0" err="1" smtClean="0">
                <a:sym typeface="Wingdings" pitchFamily="2" charset="2"/>
              </a:rPr>
              <a:t>EmployeeType.payAmount</a:t>
            </a:r>
            <a:r>
              <a:rPr lang="nl-NL" sz="900" dirty="0" smtClean="0">
                <a:sym typeface="Wingdings" pitchFamily="2" charset="2"/>
              </a:rPr>
              <a:t> abstract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RUN TESTS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Do a </a:t>
            </a:r>
            <a:r>
              <a:rPr lang="nl-NL" sz="900" dirty="0" err="1" smtClean="0">
                <a:sym typeface="Wingdings" pitchFamily="2" charset="2"/>
              </a:rPr>
              <a:t>little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dance</a:t>
            </a:r>
            <a:endParaRPr lang="nl-NL" sz="900" dirty="0"/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0ABAFF-8BD1-4BD7-99A8-4EB6AB45E087}" type="slidenum">
              <a:rPr lang="en-GB" smtClean="0"/>
              <a:pPr/>
              <a:t>83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703091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00EF2F-81B1-499B-98BD-6B0D9729C33E}" type="slidenum">
              <a:rPr lang="en-GB" smtClean="0"/>
              <a:pPr/>
              <a:t>84</a:t>
            </a:fld>
            <a:endParaRPr lang="en-GB" smtClean="0"/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2788" y="515938"/>
            <a:ext cx="3424237" cy="2570162"/>
          </a:xfrm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4151422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70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sz="900" dirty="0"/>
              <a:t>IDE: preview</a:t>
            </a:r>
          </a:p>
          <a:p>
            <a:pPr eaLnBrk="1" hangingPunct="1"/>
            <a:endParaRPr lang="nl-NL" sz="900" dirty="0"/>
          </a:p>
          <a:p>
            <a:pPr eaLnBrk="1" hangingPunct="1"/>
            <a:r>
              <a:rPr lang="en-US" sz="900" dirty="0" smtClean="0">
                <a:effectLst/>
              </a:rPr>
              <a:t>After each test step: in order to know what changes associated with the failing test. Many steps and then test: hard to figure out</a:t>
            </a:r>
            <a:endParaRPr lang="nl-NL" sz="900" dirty="0"/>
          </a:p>
        </p:txBody>
      </p:sp>
      <p:sp>
        <p:nvSpPr>
          <p:cNvPr id="257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136E0A-D19F-4E1A-9F44-92634AFC8DE1}" type="slidenum">
              <a:rPr lang="en-GB" smtClean="0"/>
              <a:pPr/>
              <a:t>85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221951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z="900"/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2A25FB-7652-4159-BB30-D5AE57C6AF9E}" type="slidenum">
              <a:rPr lang="en-GB" smtClean="0"/>
              <a:pPr/>
              <a:t>86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48910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sz="900"/>
              <a:t>15 min</a:t>
            </a:r>
          </a:p>
        </p:txBody>
      </p:sp>
      <p:sp>
        <p:nvSpPr>
          <p:cNvPr id="259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DABA9C-54FD-4BCD-B379-DD3109C28E2E}" type="slidenum">
              <a:rPr lang="en-GB" smtClean="0"/>
              <a:pPr/>
              <a:t>87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3992956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sz="900" dirty="0" smtClean="0"/>
              <a:t>15 </a:t>
            </a:r>
            <a:r>
              <a:rPr lang="nl-NL" sz="900" dirty="0"/>
              <a:t>min</a:t>
            </a:r>
          </a:p>
          <a:p>
            <a:pPr eaLnBrk="1" hangingPunct="1"/>
            <a:endParaRPr lang="nl-NL" sz="900" dirty="0" smtClean="0"/>
          </a:p>
          <a:p>
            <a:pPr eaLnBrk="1" hangingPunct="1"/>
            <a:r>
              <a:rPr lang="nl-NL" sz="900" dirty="0" smtClean="0"/>
              <a:t>https://www.youtube.com/watch?v=41ts83W7Jp4 =&gt; </a:t>
            </a:r>
            <a:r>
              <a:rPr lang="en-US" sz="900" dirty="0" smtClean="0">
                <a:effectLst/>
              </a:rPr>
              <a:t>movies that carry a possible refactoring Movie Rental</a:t>
            </a:r>
            <a:endParaRPr lang="nl-NL" sz="900" dirty="0"/>
          </a:p>
        </p:txBody>
      </p:sp>
      <p:sp>
        <p:nvSpPr>
          <p:cNvPr id="260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3F85EF-61D0-4589-ACA8-D717600E8750}" type="slidenum">
              <a:rPr lang="en-GB" smtClean="0"/>
              <a:pPr/>
              <a:t>88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8107378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Verifying test? =&gt; Not everything was tested.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IDE used?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why  because classes had no behavior</a:t>
            </a:r>
          </a:p>
          <a:p>
            <a:pPr eaLnBrk="1" hangingPunct="1"/>
            <a:endParaRPr lang="en-US" dirty="0" smtClean="0">
              <a:effectLst/>
            </a:endParaRPr>
          </a:p>
          <a:p>
            <a:pPr eaLnBrk="1" hangingPunct="1"/>
            <a:r>
              <a:rPr lang="nl-BE" dirty="0" smtClean="0"/>
              <a:t>Movie rental project</a:t>
            </a:r>
          </a:p>
          <a:p>
            <a:pPr lvl="1" eaLnBrk="1" hangingPunct="1"/>
            <a:r>
              <a:rPr lang="nl-BE" dirty="0" smtClean="0"/>
              <a:t>Did you add/move/refactor tests?</a:t>
            </a:r>
          </a:p>
          <a:p>
            <a:pPr lvl="1" eaLnBrk="1" hangingPunct="1"/>
            <a:r>
              <a:rPr lang="nl-BE" dirty="0" smtClean="0"/>
              <a:t>Why were there no tests for Movie and Rental?</a:t>
            </a:r>
          </a:p>
          <a:p>
            <a:pPr lvl="1" eaLnBrk="1" hangingPunct="1"/>
            <a:r>
              <a:rPr lang="nl-BE" dirty="0" smtClean="0"/>
              <a:t>Demo us your refactorings...</a:t>
            </a:r>
          </a:p>
          <a:p>
            <a:pPr lvl="1" eaLnBrk="1" hangingPunct="1"/>
            <a:endParaRPr lang="nl-BE" dirty="0" smtClean="0"/>
          </a:p>
          <a:p>
            <a:pPr lvl="1" eaLnBrk="1" hangingPunct="1"/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89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1231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</a:pPr>
            <a:r>
              <a:rPr lang="de-DE" sz="1100" dirty="0" smtClean="0">
                <a:effectLst/>
              </a:rPr>
              <a:t>Nach der Auswahl der Story denken die Entwickler darüber nach, wie diese neue Story in der Gestaltung gemacht wird und wie das Design, die Story zu verarbeiten darin angepasst werden.</a:t>
            </a:r>
            <a:br>
              <a:rPr lang="de-DE" sz="1100" dirty="0" smtClean="0">
                <a:effectLst/>
              </a:rPr>
            </a:br>
            <a:r>
              <a:rPr lang="de-DE" sz="1100" dirty="0" smtClean="0">
                <a:effectLst/>
              </a:rPr>
              <a:t>Das Design einer kompletten Anwendung geschieht nie </a:t>
            </a:r>
            <a:r>
              <a:rPr lang="de-DE" sz="1100" dirty="0" err="1" smtClean="0">
                <a:effectLst/>
              </a:rPr>
              <a:t>up</a:t>
            </a:r>
            <a:r>
              <a:rPr lang="de-DE" sz="1100" dirty="0" smtClean="0">
                <a:effectLst/>
              </a:rPr>
              <a:t>-front, sondern das Design wird Story für Story angepasst und verbessert.</a:t>
            </a:r>
            <a:br>
              <a:rPr lang="de-DE" sz="1100" dirty="0" smtClean="0">
                <a:effectLst/>
              </a:rPr>
            </a:br>
            <a:endParaRPr lang="de-DE" sz="1100" dirty="0" smtClean="0">
              <a:effectLst/>
            </a:endParaRPr>
          </a:p>
          <a:p>
            <a:pPr marL="0" indent="0">
              <a:buFontTx/>
              <a:buNone/>
            </a:pPr>
            <a:r>
              <a:rPr lang="de-DE" sz="1100" dirty="0" smtClean="0">
                <a:effectLst/>
              </a:rPr>
              <a:t>Innerhalb </a:t>
            </a:r>
            <a:r>
              <a:rPr lang="de-DE" sz="1100" dirty="0" err="1" smtClean="0">
                <a:effectLst/>
              </a:rPr>
              <a:t>Cegeka</a:t>
            </a:r>
            <a:r>
              <a:rPr lang="de-DE" sz="1100" dirty="0" smtClean="0">
                <a:effectLst/>
              </a:rPr>
              <a:t> gibt es </a:t>
            </a:r>
            <a:r>
              <a:rPr lang="de-DE" sz="1100" smtClean="0">
                <a:effectLst/>
              </a:rPr>
              <a:t>einige Richtlinien zur </a:t>
            </a:r>
            <a:r>
              <a:rPr lang="de-DE" sz="1100" dirty="0" smtClean="0">
                <a:effectLst/>
              </a:rPr>
              <a:t>Ausarbeitung eines Design:</a:t>
            </a:r>
            <a:br>
              <a:rPr lang="de-DE" sz="1100" dirty="0" smtClean="0">
                <a:effectLst/>
              </a:rPr>
            </a:br>
            <a:r>
              <a:rPr lang="de-DE" sz="1100" dirty="0" smtClean="0">
                <a:effectLst/>
              </a:rPr>
              <a:t/>
            </a:r>
            <a:br>
              <a:rPr lang="de-DE" sz="1100" dirty="0" smtClean="0">
                <a:effectLst/>
              </a:rPr>
            </a:br>
            <a:r>
              <a:rPr lang="de-DE" sz="1100" b="1" dirty="0" smtClean="0">
                <a:effectLst/>
              </a:rPr>
              <a:t>Whiteboard vor komplexem Tool:</a:t>
            </a:r>
            <a:r>
              <a:rPr lang="de-DE" sz="1100" dirty="0" smtClean="0">
                <a:effectLst/>
              </a:rPr>
              <a:t> offizielle UML-Diagramme und Programme, um diese</a:t>
            </a:r>
            <a:r>
              <a:rPr lang="de-DE" sz="1100" baseline="0" dirty="0" smtClean="0">
                <a:effectLst/>
              </a:rPr>
              <a:t> </a:t>
            </a:r>
            <a:r>
              <a:rPr lang="de-DE" sz="1100" dirty="0" smtClean="0">
                <a:effectLst/>
              </a:rPr>
              <a:t>Diagramme zu erstellen, sind Zeitverschwendung. Eine Zeichnung auf einem Board</a:t>
            </a:r>
            <a:r>
              <a:rPr lang="de-DE" sz="1100" baseline="0" dirty="0" smtClean="0">
                <a:effectLst/>
              </a:rPr>
              <a:t> </a:t>
            </a:r>
            <a:r>
              <a:rPr lang="de-DE" sz="1100" dirty="0" smtClean="0">
                <a:effectLst/>
              </a:rPr>
              <a:t>ermutigt mehr Debatte und nimmt viel weniger Zeit in Anspruch.</a:t>
            </a:r>
            <a:br>
              <a:rPr lang="de-DE" sz="1100" dirty="0" smtClean="0">
                <a:effectLst/>
              </a:rPr>
            </a:br>
            <a:r>
              <a:rPr lang="de-DE" sz="1100" b="1" dirty="0" smtClean="0">
                <a:effectLst/>
              </a:rPr>
              <a:t>Kontinuierliches Verfahren:</a:t>
            </a:r>
            <a:r>
              <a:rPr lang="de-DE" sz="1100" dirty="0" smtClean="0">
                <a:effectLst/>
              </a:rPr>
              <a:t> für jede Story wird das Design bei Bedarf angepasst. Sie kennen niemals von Anfang alle Anforderungen. Durch beständiges </a:t>
            </a:r>
            <a:r>
              <a:rPr lang="de-DE" sz="1100" dirty="0" err="1" smtClean="0">
                <a:effectLst/>
              </a:rPr>
              <a:t>Refactoring</a:t>
            </a:r>
            <a:r>
              <a:rPr lang="de-DE" sz="1100" dirty="0" smtClean="0">
                <a:effectLst/>
              </a:rPr>
              <a:t>, bekommen Sie eine viel besser angepasstes Design.</a:t>
            </a:r>
            <a:br>
              <a:rPr lang="de-DE" sz="1100" dirty="0" smtClean="0">
                <a:effectLst/>
              </a:rPr>
            </a:br>
            <a:r>
              <a:rPr lang="de-DE" sz="1100" b="1" dirty="0" smtClean="0">
                <a:effectLst/>
              </a:rPr>
              <a:t>Konzentrieren Sie sich auf die Story:</a:t>
            </a:r>
            <a:r>
              <a:rPr lang="de-DE" sz="1100" dirty="0" smtClean="0">
                <a:effectLst/>
              </a:rPr>
              <a:t> nur schauen, was Sie für diese Story brauchen, die Sie gerade erstellen. Denken Sie nicht, "eines Tages brauchen wir das„. YAGNI</a:t>
            </a:r>
            <a:br>
              <a:rPr lang="de-DE" sz="1100" dirty="0" smtClean="0">
                <a:effectLst/>
              </a:rPr>
            </a:br>
            <a:r>
              <a:rPr lang="de-DE" sz="1100" b="1" dirty="0" err="1" smtClean="0">
                <a:effectLst/>
              </a:rPr>
              <a:t>Refactoring</a:t>
            </a:r>
            <a:r>
              <a:rPr lang="de-DE" sz="1100" b="1" dirty="0" smtClean="0">
                <a:effectLst/>
              </a:rPr>
              <a:t>:</a:t>
            </a:r>
            <a:r>
              <a:rPr lang="de-DE" sz="1100" dirty="0" smtClean="0">
                <a:effectLst/>
              </a:rPr>
              <a:t> Das Design sollte ebenso überarbeitet werden wie der Code.</a:t>
            </a:r>
            <a:br>
              <a:rPr lang="de-DE" sz="1100" dirty="0" smtClean="0">
                <a:effectLst/>
              </a:rPr>
            </a:br>
            <a:endParaRPr lang="de-DE" sz="1100" dirty="0" smtClean="0">
              <a:effectLst/>
            </a:endParaRPr>
          </a:p>
          <a:p>
            <a:pPr marL="0" indent="0">
              <a:buFontTx/>
              <a:buNone/>
            </a:pPr>
            <a:r>
              <a:rPr lang="de-DE" sz="1100" dirty="0" smtClean="0">
                <a:effectLst/>
              </a:rPr>
              <a:t>Das ganze Team muss auf der Höhe des</a:t>
            </a:r>
            <a:r>
              <a:rPr lang="de-DE" sz="1100" baseline="0" dirty="0" smtClean="0">
                <a:effectLst/>
              </a:rPr>
              <a:t> Designs sein. </a:t>
            </a:r>
            <a:r>
              <a:rPr lang="de-DE" sz="1100" dirty="0" smtClean="0">
                <a:effectLst/>
              </a:rPr>
              <a:t>Für große Änderungen an am Design</a:t>
            </a:r>
            <a:r>
              <a:rPr lang="de-DE" sz="1100" baseline="0" dirty="0" smtClean="0">
                <a:effectLst/>
              </a:rPr>
              <a:t> </a:t>
            </a:r>
            <a:r>
              <a:rPr lang="de-DE" sz="1100" dirty="0" smtClean="0">
                <a:effectLst/>
              </a:rPr>
              <a:t>muss das gesamte Team zustimmen.</a:t>
            </a:r>
            <a:br>
              <a:rPr lang="de-DE" sz="1100" dirty="0" smtClean="0">
                <a:effectLst/>
              </a:rPr>
            </a:br>
            <a:r>
              <a:rPr lang="de-DE" sz="1100" dirty="0" smtClean="0">
                <a:effectLst/>
              </a:rPr>
              <a:t/>
            </a:r>
            <a:br>
              <a:rPr lang="de-DE" sz="1100" dirty="0" smtClean="0">
                <a:effectLst/>
              </a:rPr>
            </a:br>
            <a:r>
              <a:rPr lang="de-DE" sz="1100" b="1" dirty="0" smtClean="0">
                <a:effectLst/>
              </a:rPr>
              <a:t>Warum:</a:t>
            </a:r>
            <a:r>
              <a:rPr lang="de-DE" sz="1100" dirty="0" smtClean="0">
                <a:effectLst/>
              </a:rPr>
              <a:t> </a:t>
            </a:r>
            <a:r>
              <a:rPr lang="de-DE" sz="1100" dirty="0" err="1" smtClean="0">
                <a:effectLst/>
              </a:rPr>
              <a:t>embrace</a:t>
            </a:r>
            <a:r>
              <a:rPr lang="de-DE" sz="1100" dirty="0" smtClean="0">
                <a:effectLst/>
              </a:rPr>
              <a:t> </a:t>
            </a:r>
            <a:r>
              <a:rPr lang="de-DE" sz="1100" dirty="0" err="1" smtClean="0">
                <a:effectLst/>
              </a:rPr>
              <a:t>change</a:t>
            </a:r>
            <a:r>
              <a:rPr lang="de-DE" sz="1100" dirty="0" smtClean="0">
                <a:effectLst/>
              </a:rPr>
              <a:t>. Leben mit der Veränderung.</a:t>
            </a:r>
          </a:p>
          <a:p>
            <a:pPr marL="0" indent="0">
              <a:buFontTx/>
              <a:buNone/>
            </a:pPr>
            <a:r>
              <a:rPr lang="de-DE" sz="1100" b="1" dirty="0" smtClean="0">
                <a:effectLst/>
              </a:rPr>
              <a:t>Domain </a:t>
            </a:r>
            <a:r>
              <a:rPr lang="de-DE" sz="1100" b="1" dirty="0" err="1" smtClean="0">
                <a:effectLst/>
              </a:rPr>
              <a:t>Driven</a:t>
            </a:r>
            <a:r>
              <a:rPr lang="de-DE" sz="1100" b="1" dirty="0" smtClean="0">
                <a:effectLst/>
              </a:rPr>
              <a:t> Design:</a:t>
            </a:r>
            <a:r>
              <a:rPr lang="de-DE" sz="1100" dirty="0" smtClean="0">
                <a:effectLst/>
              </a:rPr>
              <a:t> Designabsprache mit Proxy.</a:t>
            </a:r>
            <a:r>
              <a:rPr lang="de-DE" sz="1100" baseline="0" dirty="0" smtClean="0">
                <a:effectLst/>
              </a:rPr>
              <a:t> </a:t>
            </a:r>
            <a:r>
              <a:rPr lang="de-DE" sz="1100" dirty="0" smtClean="0">
                <a:effectLst/>
              </a:rPr>
              <a:t>„Proxy kann Code lesen“.  Durch Zeichnungen, die Entwickler und Proxy verstehen, ein gemeinsames</a:t>
            </a:r>
            <a:r>
              <a:rPr lang="de-DE" sz="1100" baseline="0" dirty="0" smtClean="0">
                <a:effectLst/>
              </a:rPr>
              <a:t> Verständnis des Designs entwickeln. Gemeinsame Sprache.</a:t>
            </a:r>
          </a:p>
          <a:p>
            <a:pPr marL="0" indent="0">
              <a:buFontTx/>
              <a:buNone/>
            </a:pPr>
            <a:r>
              <a:rPr lang="de-DE" sz="1100" b="1" dirty="0" smtClean="0">
                <a:effectLst/>
              </a:rPr>
              <a:t>Kleine Schritte:</a:t>
            </a:r>
            <a:r>
              <a:rPr lang="de-DE" sz="1100" dirty="0" smtClean="0">
                <a:effectLst/>
              </a:rPr>
              <a:t> einfachste Sache, die möglicherweise funktionieren könnte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1621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We have so far mainly focused on refactoring real classes, but tests may need to be refactored.</a:t>
            </a:r>
            <a:endParaRPr lang="nl-NL" sz="900" dirty="0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690B2-4430-44B6-86E0-F3A2C1158A12}" type="slidenum">
              <a:rPr lang="en-GB" smtClean="0"/>
              <a:pPr/>
              <a:t>90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515737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When should you test code refactoring?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fragile test: Changing little production code, and fail more than one test;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assays which can sometimes fail =&gt; brackish date check; random; order is important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no focus =&gt; assertion roulette: one test with 20 asserts: even a test should have one responsibility!</a:t>
            </a:r>
            <a:endParaRPr lang="nl-NL" sz="900" dirty="0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690B2-4430-44B6-86E0-F3A2C1158A12}" type="slidenum">
              <a:rPr lang="en-GB" smtClean="0"/>
              <a:pPr/>
              <a:t>91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0298384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r>
              <a:rPr lang="nl-NL" dirty="0" err="1" smtClean="0"/>
              <a:t>Fest</a:t>
            </a:r>
            <a:r>
              <a:rPr lang="nl-NL" dirty="0" smtClean="0"/>
              <a:t> </a:t>
            </a:r>
            <a:r>
              <a:rPr lang="nl-NL" dirty="0" err="1" smtClean="0"/>
              <a:t>assert</a:t>
            </a:r>
            <a:r>
              <a:rPr lang="nl-NL" dirty="0" smtClean="0"/>
              <a:t> (</a:t>
            </a:r>
            <a:r>
              <a:rPr lang="en-US" dirty="0" smtClean="0"/>
              <a:t>Fixtures for Easy Software Testing) =&gt; </a:t>
            </a:r>
            <a:r>
              <a:rPr lang="en-US" b="1" dirty="0" err="1" smtClean="0"/>
              <a:t>veranderd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naar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AssertJ</a:t>
            </a:r>
            <a:endParaRPr lang="en-US" b="1" dirty="0" smtClean="0"/>
          </a:p>
          <a:p>
            <a:pPr marL="0" lvl="1"/>
            <a:r>
              <a:rPr lang="en-US" dirty="0" smtClean="0"/>
              <a:t>Fluent API</a:t>
            </a:r>
            <a:r>
              <a:rPr lang="en-US" dirty="0" smtClean="0">
                <a:effectLst/>
              </a:rPr>
              <a:t>, Easier to read than the normal </a:t>
            </a:r>
            <a:r>
              <a:rPr lang="en-US" dirty="0" err="1" smtClean="0">
                <a:effectLst/>
              </a:rPr>
              <a:t>nunit</a:t>
            </a:r>
            <a:r>
              <a:rPr lang="en-US" dirty="0" smtClean="0">
                <a:effectLst/>
              </a:rPr>
              <a:t> asserts.</a:t>
            </a:r>
          </a:p>
          <a:p>
            <a:pPr marL="0" lvl="1"/>
            <a:r>
              <a:rPr lang="nl-BE" dirty="0" smtClean="0">
                <a:hlinkClick r:id="rId3"/>
              </a:rPr>
              <a:t>http://code.google.com/p/fest/</a:t>
            </a:r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92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9880136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en-US" dirty="0" smtClean="0">
                <a:effectLst/>
              </a:rPr>
              <a:t>To make testing more readable, you can use also test builders (such as Customer Builder in the movie rental).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Sometimes it is difficult to create a completely valid object, every time you want to use it in a test.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Instead, you use a test object builder to give you back a valid default object, which you can adjust the necessary items if necessary.</a:t>
            </a:r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93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9244628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26356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54513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96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743641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97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98951208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Also exercise with the exercise around Battle </a:t>
            </a:r>
            <a:r>
              <a:rPr lang="en-US" sz="900" dirty="0" err="1" smtClean="0">
                <a:effectLst/>
              </a:rPr>
              <a:t>eg</a:t>
            </a:r>
            <a:r>
              <a:rPr lang="en-US" sz="900" dirty="0" smtClean="0">
                <a:effectLst/>
              </a:rPr>
              <a:t> for Soldiers to build time</a:t>
            </a:r>
          </a:p>
          <a:p>
            <a:pPr eaLnBrk="1" hangingPunct="1"/>
            <a:endParaRPr lang="nl-NL" sz="900" dirty="0" smtClean="0"/>
          </a:p>
          <a:p>
            <a:pPr eaLnBrk="1" hangingPunct="1"/>
            <a:r>
              <a:rPr lang="nl-NL" sz="900" dirty="0" smtClean="0"/>
              <a:t>OEFENING!</a:t>
            </a:r>
            <a:endParaRPr lang="nl-NL" sz="900" dirty="0"/>
          </a:p>
        </p:txBody>
      </p:sp>
      <p:sp>
        <p:nvSpPr>
          <p:cNvPr id="260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3F85EF-61D0-4589-ACA8-D717600E8750}" type="slidenum">
              <a:rPr lang="en-GB" smtClean="0"/>
              <a:pPr/>
              <a:t>98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5826414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99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dirty="0" smtClean="0">
                <a:effectLst/>
              </a:rPr>
              <a:t>Repeat all with a general exercise!</a:t>
            </a: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902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587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036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9020" y="6153150"/>
            <a:ext cx="848018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nl-NL" sz="1000">
                <a:solidFill>
                  <a:srgbClr val="164174"/>
                </a:solidFill>
                <a:latin typeface="Tahoma" pitchFamily="34" charset="0"/>
              </a:rPr>
              <a:t>Cegeka N.V.</a:t>
            </a:r>
            <a:r>
              <a:rPr lang="nl-NL" sz="1000" b="1">
                <a:solidFill>
                  <a:srgbClr val="164174"/>
                </a:solidFill>
                <a:latin typeface="Tahoma" pitchFamily="34" charset="0"/>
              </a:rPr>
              <a:t>  </a:t>
            </a:r>
            <a:r>
              <a:rPr lang="nl-NL" sz="1000">
                <a:solidFill>
                  <a:srgbClr val="164174"/>
                </a:solidFill>
                <a:latin typeface="Tahoma" pitchFamily="34" charset="0"/>
              </a:rPr>
              <a:t>Universiteitslaan 9 B-3500 Hasselt  - Interleuvenlaan 16 B-3001 Leuven  - Noorderlaan 87 B-2030 Antwerpen</a:t>
            </a:r>
            <a:endParaRPr lang="nl-NL" sz="1400" u="sng">
              <a:solidFill>
                <a:srgbClr val="164174"/>
              </a:solidFill>
              <a:latin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2971800"/>
          </a:xfrm>
          <a:prstGeom prst="rect">
            <a:avLst/>
          </a:prstGeom>
          <a:solidFill>
            <a:srgbClr val="16417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47447" y="549276"/>
            <a:ext cx="6364166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Osaka" charset="-128"/>
              </a:rPr>
              <a:t>Agile Software Engineering</a:t>
            </a:r>
            <a:endParaRPr lang="en-US" sz="5400" dirty="0">
              <a:solidFill>
                <a:schemeClr val="bg1"/>
              </a:solidFill>
              <a:latin typeface="Times" pitchFamily="18" charset="0"/>
              <a:ea typeface="Osaka" charset="-128"/>
            </a:endParaRPr>
          </a:p>
        </p:txBody>
      </p:sp>
      <p:pic>
        <p:nvPicPr>
          <p:cNvPr id="5" name="Picture 5" descr="papercl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905001"/>
            <a:ext cx="2899996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Pictur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2559" y="2667000"/>
            <a:ext cx="161485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420208" y="6381751"/>
            <a:ext cx="143900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nl-NL" sz="1200" b="1" u="sng">
                <a:solidFill>
                  <a:srgbClr val="164174"/>
                </a:solidFill>
                <a:latin typeface="Tahoma" pitchFamily="34" charset="0"/>
              </a:rPr>
              <a:t>www.cegeka.be</a:t>
            </a:r>
            <a:r>
              <a:rPr lang="nl-NL" sz="1200" u="sng">
                <a:solidFill>
                  <a:srgbClr val="164174"/>
                </a:solidFill>
                <a:latin typeface="Tahoma" pitchFamily="34" charset="0"/>
              </a:rPr>
              <a:t> </a:t>
            </a:r>
            <a:endParaRPr lang="nl-NL" sz="1200">
              <a:latin typeface="Tahoma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59020" y="6153150"/>
            <a:ext cx="848018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nl-NL" sz="1000">
                <a:solidFill>
                  <a:srgbClr val="164174"/>
                </a:solidFill>
                <a:latin typeface="Tahoma" pitchFamily="34" charset="0"/>
              </a:rPr>
              <a:t>Cegeka N.V.</a:t>
            </a:r>
            <a:r>
              <a:rPr lang="nl-NL" sz="1000" b="1">
                <a:solidFill>
                  <a:srgbClr val="164174"/>
                </a:solidFill>
                <a:latin typeface="Tahoma" pitchFamily="34" charset="0"/>
              </a:rPr>
              <a:t>  </a:t>
            </a:r>
            <a:r>
              <a:rPr lang="nl-NL" sz="1000">
                <a:solidFill>
                  <a:srgbClr val="164174"/>
                </a:solidFill>
                <a:latin typeface="Tahoma" pitchFamily="34" charset="0"/>
              </a:rPr>
              <a:t>Universiteitslaan 9 B-3500 Hasselt  - Interleuvenlaan 16 B-3001 Leuven  - Noorderlaan 87 B-2030 Antwerpen</a:t>
            </a:r>
            <a:endParaRPr lang="nl-NL" sz="1400" u="sng">
              <a:solidFill>
                <a:srgbClr val="164174"/>
              </a:solidFill>
              <a:latin typeface="Arial" pitchFamily="34" charset="0"/>
            </a:endParaRPr>
          </a:p>
        </p:txBody>
      </p:sp>
      <p:pic>
        <p:nvPicPr>
          <p:cNvPr id="9" name="Picture 11" descr="papercl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905001"/>
            <a:ext cx="2899996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Pictur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2559" y="2667000"/>
            <a:ext cx="161485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3420208" y="6381751"/>
            <a:ext cx="143900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nl-NL" sz="1200" b="1" u="sng">
                <a:solidFill>
                  <a:srgbClr val="164174"/>
                </a:solidFill>
                <a:latin typeface="Tahoma" pitchFamily="34" charset="0"/>
              </a:rPr>
              <a:t>www.cegeka.be</a:t>
            </a:r>
            <a:r>
              <a:rPr lang="nl-NL" sz="1200" u="sng">
                <a:solidFill>
                  <a:srgbClr val="164174"/>
                </a:solidFill>
                <a:latin typeface="Tahoma" pitchFamily="34" charset="0"/>
              </a:rPr>
              <a:t> </a:t>
            </a:r>
            <a:endParaRPr lang="nl-NL" sz="1200">
              <a:latin typeface="Tahoma" pitchFamily="34" charset="0"/>
            </a:endParaRPr>
          </a:p>
        </p:txBody>
      </p:sp>
      <p:sp>
        <p:nvSpPr>
          <p:cNvPr id="12" name="Rectangle 27"/>
          <p:cNvSpPr>
            <a:spLocks noChangeArrowheads="1"/>
          </p:cNvSpPr>
          <p:nvPr userDrawn="1"/>
        </p:nvSpPr>
        <p:spPr bwMode="auto">
          <a:xfrm>
            <a:off x="0" y="298239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grpSp>
        <p:nvGrpSpPr>
          <p:cNvPr id="14" name="Group 33"/>
          <p:cNvGrpSpPr>
            <a:grpSpLocks/>
          </p:cNvGrpSpPr>
          <p:nvPr userDrawn="1"/>
        </p:nvGrpSpPr>
        <p:grpSpPr bwMode="auto">
          <a:xfrm>
            <a:off x="7450016" y="6140457"/>
            <a:ext cx="1510812" cy="369888"/>
            <a:chOff x="5084" y="3249"/>
            <a:chExt cx="1031" cy="233"/>
          </a:xfrm>
        </p:grpSpPr>
        <p:sp>
          <p:nvSpPr>
            <p:cNvPr id="15" name="Text Box 31"/>
            <p:cNvSpPr txBox="1">
              <a:spLocks noChangeArrowheads="1"/>
            </p:cNvSpPr>
            <p:nvPr userDrawn="1"/>
          </p:nvSpPr>
          <p:spPr bwMode="auto">
            <a:xfrm>
              <a:off x="5252" y="3249"/>
              <a:ext cx="86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GB" b="1">
                  <a:latin typeface="Tahoma" pitchFamily="34" charset="0"/>
                  <a:ea typeface="Osaka" charset="-128"/>
                </a:rPr>
                <a:t>cegeka</a:t>
              </a:r>
              <a:endParaRPr lang="nl-NL" sz="1200" b="1">
                <a:solidFill>
                  <a:srgbClr val="494949"/>
                </a:solidFill>
                <a:latin typeface="Tahoma" pitchFamily="34" charset="0"/>
                <a:ea typeface="Osaka" charset="-128"/>
              </a:endParaRPr>
            </a:p>
          </p:txBody>
        </p:sp>
        <p:pic>
          <p:nvPicPr>
            <p:cNvPr id="16" name="Picture 32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4" y="3308"/>
              <a:ext cx="18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38182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3/08/2016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2779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3/08/2016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1480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3/08/2016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828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3/08/2016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0931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3/08/2016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864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3/08/2016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5242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3/08/2016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533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176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3/08/2016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7124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12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cover_slide_ENG_o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0000" y="1133475"/>
            <a:ext cx="7200000" cy="752899"/>
          </a:xfrm>
          <a:prstGeom prst="rect">
            <a:avLst/>
          </a:prstGeom>
        </p:spPr>
        <p:txBody>
          <a:bodyPr lIns="108000" anchor="ctr" anchorCtr="0"/>
          <a:lstStyle>
            <a:lvl1pPr marL="446088" indent="-446088" algn="r">
              <a:buFontTx/>
              <a:buBlip>
                <a:blip r:embed="rId3"/>
              </a:buBlip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smtClean="0"/>
              <a:t> 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1886373"/>
            <a:ext cx="7200000" cy="650586"/>
          </a:xfrm>
        </p:spPr>
        <p:txBody>
          <a:bodyPr/>
          <a:lstStyle>
            <a:lvl1pPr marL="0" indent="0" algn="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0"/>
          </p:nvPr>
        </p:nvSpPr>
        <p:spPr>
          <a:xfrm>
            <a:off x="7199087" y="4948692"/>
            <a:ext cx="1440914" cy="40707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fld id="{CF65689A-6E54-43BA-BD02-3C6A26EECF7F}" type="datetime1">
              <a:rPr lang="en-US" smtClean="0">
                <a:solidFill>
                  <a:srgbClr val="7F7F7F"/>
                </a:solidFill>
              </a:rPr>
              <a:pPr/>
              <a:t>8/3/2016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61265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3429001"/>
            <a:ext cx="81000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928813"/>
            <a:ext cx="81000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948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39999" y="1609725"/>
            <a:ext cx="8100000" cy="4535590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2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0" y="1609726"/>
            <a:ext cx="4017486" cy="4535589"/>
          </a:xfrm>
        </p:spPr>
        <p:txBody>
          <a:bodyPr>
            <a:normAutofit/>
          </a:bodyPr>
          <a:lstStyle>
            <a:lvl1pPr marL="441325" indent="-441325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557486" y="1609726"/>
            <a:ext cx="4082513" cy="4535589"/>
          </a:xfrm>
        </p:spPr>
        <p:txBody>
          <a:bodyPr>
            <a:normAutofit/>
          </a:bodyPr>
          <a:lstStyle>
            <a:lvl1pPr marL="441325" indent="-441325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905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00" y="2249488"/>
            <a:ext cx="4050000" cy="3895827"/>
          </a:xfrm>
        </p:spPr>
        <p:txBody>
          <a:bodyPr>
            <a:normAutofit/>
          </a:bodyPr>
          <a:lstStyle>
            <a:lvl1pPr marL="442800" indent="-442800">
              <a:defRPr sz="2000">
                <a:latin typeface="+mn-lt"/>
              </a:defRPr>
            </a:lvl1pPr>
            <a:lvl2pPr indent="-442800">
              <a:defRPr sz="2000">
                <a:latin typeface="+mn-lt"/>
              </a:defRPr>
            </a:lvl2pPr>
            <a:lvl3pPr indent="-442800">
              <a:defRPr sz="2000">
                <a:latin typeface="+mn-lt"/>
              </a:defRPr>
            </a:lvl3pPr>
            <a:lvl4pPr indent="-442800">
              <a:defRPr sz="1800">
                <a:latin typeface="+mn-lt"/>
              </a:defRPr>
            </a:lvl4pPr>
            <a:lvl5pPr indent="-442800"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609725"/>
            <a:ext cx="4049999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+mn-lt"/>
                <a:cs typeface="Trebuchet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0000" y="1609725"/>
            <a:ext cx="4049999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  <a:cs typeface="Trebuchet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89999" y="2249488"/>
            <a:ext cx="4049999" cy="3895827"/>
          </a:xfrm>
        </p:spPr>
        <p:txBody>
          <a:bodyPr>
            <a:normAutofit/>
          </a:bodyPr>
          <a:lstStyle>
            <a:lvl1pPr marL="441325" indent="-442800">
              <a:defRPr sz="2000">
                <a:latin typeface="+mn-lt"/>
              </a:defRPr>
            </a:lvl1pPr>
            <a:lvl2pPr indent="-442800">
              <a:defRPr sz="2000">
                <a:latin typeface="+mn-lt"/>
              </a:defRPr>
            </a:lvl2pPr>
            <a:lvl3pPr indent="-442800">
              <a:defRPr sz="2000">
                <a:latin typeface="+mn-lt"/>
              </a:defRPr>
            </a:lvl3pPr>
            <a:lvl4pPr indent="-442800">
              <a:defRPr sz="1800">
                <a:latin typeface="+mn-lt"/>
              </a:defRPr>
            </a:lvl4pPr>
            <a:lvl5pPr indent="-442800"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474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0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99" y="1609724"/>
            <a:ext cx="1545354" cy="72225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5352" y="566057"/>
            <a:ext cx="6554647" cy="5579258"/>
          </a:xfrm>
        </p:spPr>
        <p:txBody>
          <a:bodyPr>
            <a:normAutofit/>
          </a:bodyPr>
          <a:lstStyle>
            <a:lvl1pPr marL="446088" indent="-446088"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0" y="2331980"/>
            <a:ext cx="1545353" cy="381333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23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6944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911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73683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3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326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213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5501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855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306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745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63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4.jpeg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CE5AE-F86C-49ED-B20B-2C8F1C415CBA}" type="datetimeFigureOut">
              <a:rPr lang="nl-BE" smtClean="0"/>
              <a:t>3/08/2016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601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9" r:id="rId19"/>
    <p:sldLayoutId id="2147483670" r:id="rId20"/>
    <p:sldLayoutId id="2147483681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header_ENG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</p:spPr>
      </p:pic>
      <p:pic>
        <p:nvPicPr>
          <p:cNvPr id="6" name="Picture 5" descr="FIGUUR_linksonder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974080"/>
            <a:ext cx="999744" cy="88392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9" y="1609725"/>
            <a:ext cx="8100000" cy="4535590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108829" y="6173788"/>
            <a:ext cx="531170" cy="218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defTabSz="457200"/>
            <a:fld id="{5E0F93BF-EBD3-4B06-8E1B-4FC57A963B17}" type="slidenum">
              <a:rPr lang="en-US" smtClean="0">
                <a:solidFill>
                  <a:srgbClr val="000000"/>
                </a:solidFill>
              </a:rPr>
              <a:pPr defTabSz="457200"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itle Placeholder 9"/>
          <p:cNvSpPr>
            <a:spLocks noGrp="1" noChangeAspect="1"/>
          </p:cNvSpPr>
          <p:nvPr>
            <p:ph type="title"/>
          </p:nvPr>
        </p:nvSpPr>
        <p:spPr>
          <a:xfrm>
            <a:off x="1440000" y="524932"/>
            <a:ext cx="7200000" cy="892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2"/>
          </p:nvPr>
        </p:nvSpPr>
        <p:spPr>
          <a:xfrm>
            <a:off x="999744" y="6173787"/>
            <a:ext cx="854935" cy="2185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pPr defTabSz="457200"/>
            <a:fld id="{D98B91DB-CA6E-47B7-865D-9CCB219D7093}" type="datetime1">
              <a:rPr lang="fr-BE" smtClean="0">
                <a:solidFill>
                  <a:srgbClr val="7F7F7F"/>
                </a:solidFill>
              </a:rPr>
              <a:pPr defTabSz="457200"/>
              <a:t>3/08/2016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1854679" y="6173789"/>
            <a:ext cx="6254150" cy="218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pPr defTabSz="457200"/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accent1"/>
          </a:solidFill>
          <a:latin typeface="+mn-lt"/>
          <a:ea typeface="+mj-ea"/>
          <a:cs typeface="Trebuchet MS"/>
        </a:defRPr>
      </a:lvl1pPr>
    </p:titleStyle>
    <p:bodyStyle>
      <a:lvl1pPr marL="442800" indent="-442800" algn="l" defTabSz="360363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Blip>
          <a:blip r:embed="rId12"/>
        </a:buBlip>
        <a:defRPr sz="2400" b="0" i="0" kern="1200">
          <a:solidFill>
            <a:schemeClr val="bg2"/>
          </a:solidFill>
          <a:latin typeface="+mn-lt"/>
          <a:ea typeface="+mn-ea"/>
          <a:cs typeface="Trebuchet MS" pitchFamily="34" charset="0"/>
        </a:defRPr>
      </a:lvl1pPr>
      <a:lvl2pPr marL="885600" indent="-442800" algn="l" defTabSz="541338" rtl="0" eaLnBrk="1" latinLnBrk="0" hangingPunct="1">
        <a:spcBef>
          <a:spcPts val="600"/>
        </a:spcBef>
        <a:buClr>
          <a:schemeClr val="accent1"/>
        </a:buClr>
        <a:buSzPct val="100000"/>
        <a:buFont typeface="Trebuchet MS" pitchFamily="34" charset="0"/>
        <a:buChar char="•"/>
        <a:defRPr sz="2000" b="0" i="0" kern="1200">
          <a:solidFill>
            <a:schemeClr val="accent1"/>
          </a:solidFill>
          <a:latin typeface="+mn-lt"/>
          <a:ea typeface="+mn-ea"/>
          <a:cs typeface="Trebuchet MS" pitchFamily="34" charset="0"/>
        </a:defRPr>
      </a:lvl2pPr>
      <a:lvl3pPr marL="1324800" indent="-442800" algn="l" defTabSz="350838" rtl="0" eaLnBrk="1" latinLnBrk="0" hangingPunct="1">
        <a:lnSpc>
          <a:spcPct val="100000"/>
        </a:lnSpc>
        <a:spcBef>
          <a:spcPts val="600"/>
        </a:spcBef>
        <a:buClr>
          <a:schemeClr val="bg2"/>
        </a:buClr>
        <a:buSzPct val="100000"/>
        <a:buFont typeface="Trebuchet MS" pitchFamily="34" charset="0"/>
        <a:buChar char="▪"/>
        <a:defRPr sz="1800" b="0" i="0" kern="1200" spc="0">
          <a:solidFill>
            <a:schemeClr val="bg2"/>
          </a:solidFill>
          <a:latin typeface="+mn-lt"/>
          <a:ea typeface="+mn-ea"/>
          <a:cs typeface="Trebuchet MS" pitchFamily="34" charset="0"/>
        </a:defRPr>
      </a:lvl3pPr>
      <a:lvl4pPr marL="1767600" indent="-442800" algn="l" defTabSz="457200" rtl="0" eaLnBrk="1" latinLnBrk="0" hangingPunct="1">
        <a:spcBef>
          <a:spcPts val="600"/>
        </a:spcBef>
        <a:buClr>
          <a:schemeClr val="bg2"/>
        </a:buClr>
        <a:buSzPct val="100000"/>
        <a:buFont typeface="Trebuchet MS" pitchFamily="34" charset="0"/>
        <a:buChar char="•"/>
        <a:defRPr sz="1600" b="0" i="0" kern="1200">
          <a:solidFill>
            <a:schemeClr val="bg2"/>
          </a:solidFill>
          <a:latin typeface="+mn-lt"/>
          <a:ea typeface="+mn-ea"/>
          <a:cs typeface="Trebuchet MS" pitchFamily="34" charset="0"/>
        </a:defRPr>
      </a:lvl4pPr>
      <a:lvl5pPr marL="2210400" indent="-442800" algn="l" defTabSz="457200" rtl="0" eaLnBrk="1" latinLnBrk="0" hangingPunct="1">
        <a:spcBef>
          <a:spcPts val="600"/>
        </a:spcBef>
        <a:buClr>
          <a:schemeClr val="bg2"/>
        </a:buClr>
        <a:buSzPct val="100000"/>
        <a:buFont typeface="Trebuchet MS" pitchFamily="34" charset="0"/>
        <a:buChar char="▪"/>
        <a:defRPr sz="1400" b="0" i="0" kern="1200">
          <a:solidFill>
            <a:schemeClr val="bg2"/>
          </a:solidFill>
          <a:latin typeface="+mn-lt"/>
          <a:ea typeface="+mn-ea"/>
          <a:cs typeface="Trebuchet MS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PCegeka/XPTraining.NE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be/imgres?imgurl=http://watchcartoononline.com/thumbs/Littlest-Pet-Shop-2012-Episode-2-Blythe-s-Big-Adventure--Part-2.jpg&amp;imgrefurl=http://www.watchcartoononline.com/littlest-pet-shop-2012-episode-2-blythes-big-adventure-part-2&amp;h=230&amp;w=336&amp;tbnid=AI_vrGxZyCNKWM:&amp;zoom=1&amp;docid=nEWVSw31b-FqGM&amp;ei=uHZzU5jQD4We0QXk24CYBQ&amp;tbm=isch&amp;ved=0CKMBEDMoPzA_&amp;iact=rc&amp;uact=3&amp;dur=1427&amp;page=2&amp;start=36&amp;ndsp=51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://martinfowler.com/refactoring/catalog/index.html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4365104"/>
            <a:ext cx="377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Ronald Dehuysser, Alex Frankenberger</a:t>
            </a:r>
          </a:p>
          <a:p>
            <a:r>
              <a:rPr lang="nl-BE" dirty="0" smtClean="0"/>
              <a:t>2/3 August 2016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514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Example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18392" y="2736850"/>
            <a:ext cx="2658208" cy="2520950"/>
            <a:chOff x="272480" y="1556792"/>
            <a:chExt cx="2880320" cy="2520280"/>
          </a:xfrm>
        </p:grpSpPr>
        <p:sp>
          <p:nvSpPr>
            <p:cNvPr id="3" name="Rectangle 2"/>
            <p:cNvSpPr/>
            <p:nvPr/>
          </p:nvSpPr>
          <p:spPr>
            <a:xfrm>
              <a:off x="272480" y="1556792"/>
              <a:ext cx="2880320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dirty="0"/>
            </a:p>
            <a:p>
              <a:pPr algn="ctr">
                <a:defRPr/>
              </a:pPr>
              <a:endParaRPr lang="nl-BE" dirty="0"/>
            </a:p>
          </p:txBody>
        </p:sp>
        <p:sp>
          <p:nvSpPr>
            <p:cNvPr id="28679" name="TextBox 3"/>
            <p:cNvSpPr txBox="1">
              <a:spLocks noChangeArrowheads="1"/>
            </p:cNvSpPr>
            <p:nvPr/>
          </p:nvSpPr>
          <p:spPr bwMode="auto">
            <a:xfrm>
              <a:off x="920552" y="2276872"/>
              <a:ext cx="1125888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nl-BE"/>
                <a:t>- balance</a:t>
              </a:r>
            </a:p>
          </p:txBody>
        </p:sp>
        <p:sp>
          <p:nvSpPr>
            <p:cNvPr id="28680" name="TextBox 4"/>
            <p:cNvSpPr txBox="1">
              <a:spLocks noChangeArrowheads="1"/>
            </p:cNvSpPr>
            <p:nvPr/>
          </p:nvSpPr>
          <p:spPr bwMode="auto">
            <a:xfrm>
              <a:off x="848544" y="1700808"/>
              <a:ext cx="2016224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Account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2480" y="2204320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72480" y="2780430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83" name="TextBox 8"/>
            <p:cNvSpPr txBox="1">
              <a:spLocks noChangeArrowheads="1"/>
            </p:cNvSpPr>
            <p:nvPr/>
          </p:nvSpPr>
          <p:spPr bwMode="auto">
            <a:xfrm>
              <a:off x="415956" y="2997338"/>
              <a:ext cx="2376755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deposit(amount)</a:t>
              </a:r>
            </a:p>
          </p:txBody>
        </p:sp>
        <p:sp>
          <p:nvSpPr>
            <p:cNvPr id="28684" name="TextBox 9"/>
            <p:cNvSpPr txBox="1">
              <a:spLocks noChangeArrowheads="1"/>
            </p:cNvSpPr>
            <p:nvPr/>
          </p:nvSpPr>
          <p:spPr bwMode="auto">
            <a:xfrm>
              <a:off x="415956" y="3356993"/>
              <a:ext cx="2592828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withdraw(amount)</a:t>
              </a:r>
            </a:p>
          </p:txBody>
        </p:sp>
      </p:grpSp>
      <p:sp>
        <p:nvSpPr>
          <p:cNvPr id="28676" name="TextBox 11"/>
          <p:cNvSpPr txBox="1">
            <a:spLocks noChangeArrowheads="1"/>
          </p:cNvSpPr>
          <p:nvPr/>
        </p:nvSpPr>
        <p:spPr bwMode="auto">
          <a:xfrm>
            <a:off x="383931" y="1341438"/>
            <a:ext cx="83761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BE" dirty="0"/>
              <a:t>User Story: as a </a:t>
            </a:r>
            <a:r>
              <a:rPr lang="nl-BE" dirty="0" err="1"/>
              <a:t>client</a:t>
            </a:r>
            <a:r>
              <a:rPr lang="nl-BE" dirty="0"/>
              <a:t> I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deposit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withdraw</a:t>
            </a:r>
            <a:r>
              <a:rPr lang="nl-BE" dirty="0"/>
              <a:t> money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account.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3840774" y="2420938"/>
            <a:ext cx="4763674" cy="316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SimpleAccount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private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withdraw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sz="1600" dirty="0" err="1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nl-BE" sz="1600" dirty="0" err="1" smtClean="0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-=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deposit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sz="1600" dirty="0" err="1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nl-BE" sz="1600" dirty="0" err="1" smtClean="0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512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/>
      <p:bldP spid="2867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4638" y="263683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nl-BE" dirty="0" smtClean="0"/>
              <a:t>Exercise: The Battle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47973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228600" y="457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Learn more - books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020841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196752"/>
            <a:ext cx="1950311" cy="2592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16" y="1196752"/>
            <a:ext cx="1974713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3933056"/>
            <a:ext cx="2061716" cy="2671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24" y="3933056"/>
            <a:ext cx="1971816" cy="2616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0272" y="3933056"/>
            <a:ext cx="1939032" cy="2565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570" y="3933056"/>
            <a:ext cx="1978335" cy="27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228600" y="457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Learn more - others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84784"/>
            <a:ext cx="2700608" cy="1832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861048"/>
            <a:ext cx="4860032" cy="17995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589240"/>
            <a:ext cx="223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Code katas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1124744"/>
            <a:ext cx="2255566" cy="2265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3717032"/>
            <a:ext cx="1935388" cy="194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049216" y="981076"/>
            <a:ext cx="2658208" cy="4392613"/>
            <a:chOff x="272480" y="1556792"/>
            <a:chExt cx="2880345" cy="2520280"/>
          </a:xfrm>
        </p:grpSpPr>
        <p:sp>
          <p:nvSpPr>
            <p:cNvPr id="15" name="Rectangle 14"/>
            <p:cNvSpPr/>
            <p:nvPr/>
          </p:nvSpPr>
          <p:spPr>
            <a:xfrm>
              <a:off x="272480" y="1556792"/>
              <a:ext cx="2880345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dirty="0"/>
            </a:p>
            <a:p>
              <a:pPr algn="ctr">
                <a:defRPr/>
              </a:pPr>
              <a:endParaRPr lang="nl-BE" dirty="0"/>
            </a:p>
          </p:txBody>
        </p:sp>
        <p:sp>
          <p:nvSpPr>
            <p:cNvPr id="29702" name="TextBox 3"/>
            <p:cNvSpPr txBox="1">
              <a:spLocks noChangeArrowheads="1"/>
            </p:cNvSpPr>
            <p:nvPr/>
          </p:nvSpPr>
          <p:spPr bwMode="auto">
            <a:xfrm>
              <a:off x="920552" y="2276872"/>
              <a:ext cx="1068577" cy="68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nl-BE"/>
                <a:t>balance</a:t>
              </a:r>
            </a:p>
            <a:p>
              <a:pPr>
                <a:buFontTx/>
                <a:buChar char="-"/>
              </a:pPr>
              <a:r>
                <a:rPr lang="nl-BE"/>
                <a:t>owner</a:t>
              </a:r>
            </a:p>
            <a:p>
              <a:pPr>
                <a:buFontTx/>
                <a:buChar char="-"/>
              </a:pPr>
              <a:r>
                <a:rPr lang="nl-BE"/>
                <a:t>cards</a:t>
              </a:r>
            </a:p>
            <a:p>
              <a:pPr>
                <a:buFontTx/>
                <a:buChar char="-"/>
              </a:pPr>
              <a:r>
                <a:rPr lang="nl-BE"/>
                <a:t>type</a:t>
              </a:r>
            </a:p>
          </p:txBody>
        </p:sp>
        <p:sp>
          <p:nvSpPr>
            <p:cNvPr id="29703" name="TextBox 4"/>
            <p:cNvSpPr txBox="1">
              <a:spLocks noChangeArrowheads="1"/>
            </p:cNvSpPr>
            <p:nvPr/>
          </p:nvSpPr>
          <p:spPr bwMode="auto">
            <a:xfrm>
              <a:off x="848544" y="1700808"/>
              <a:ext cx="2016224" cy="211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Account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2480" y="2204396"/>
              <a:ext cx="28803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72480" y="3157129"/>
              <a:ext cx="28803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06" name="TextBox 8"/>
            <p:cNvSpPr txBox="1">
              <a:spLocks noChangeArrowheads="1"/>
            </p:cNvSpPr>
            <p:nvPr/>
          </p:nvSpPr>
          <p:spPr bwMode="auto">
            <a:xfrm>
              <a:off x="415956" y="3156970"/>
              <a:ext cx="2376755" cy="211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deposit(amount)</a:t>
              </a:r>
            </a:p>
          </p:txBody>
        </p:sp>
        <p:sp>
          <p:nvSpPr>
            <p:cNvPr id="29707" name="TextBox 9"/>
            <p:cNvSpPr txBox="1">
              <a:spLocks noChangeArrowheads="1"/>
            </p:cNvSpPr>
            <p:nvPr/>
          </p:nvSpPr>
          <p:spPr bwMode="auto">
            <a:xfrm>
              <a:off x="343933" y="3396997"/>
              <a:ext cx="2592829" cy="211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withdraw(amount)</a:t>
              </a:r>
            </a:p>
          </p:txBody>
        </p:sp>
      </p:grpSp>
      <p:sp>
        <p:nvSpPr>
          <p:cNvPr id="12" name="&quot;No&quot; Symbol 11"/>
          <p:cNvSpPr/>
          <p:nvPr/>
        </p:nvSpPr>
        <p:spPr>
          <a:xfrm>
            <a:off x="1331640" y="2192212"/>
            <a:ext cx="1661746" cy="1512888"/>
          </a:xfrm>
          <a:prstGeom prst="noSmoking">
            <a:avLst/>
          </a:prstGeom>
          <a:solidFill>
            <a:srgbClr val="FF0000">
              <a:alpha val="83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658670" y="2263650"/>
            <a:ext cx="5105400" cy="15033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Not required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18323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4173416" y="765175"/>
            <a:ext cx="4208584" cy="309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NL" sz="1500" dirty="0">
                <a:latin typeface="Consolas" pitchFamily="49" charset="0"/>
              </a:rPr>
              <a:t>public class Account {</a:t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/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>  private int balance;</a:t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/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>  public void decrement(int amount) {</a:t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>    this.balance = balance - amount;</a:t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>  }</a:t>
            </a:r>
          </a:p>
          <a:p>
            <a:endParaRPr lang="nl-NL" sz="1500" dirty="0">
              <a:latin typeface="Consolas" pitchFamily="49" charset="0"/>
            </a:endParaRPr>
          </a:p>
          <a:p>
            <a:r>
              <a:rPr lang="nl-NL" sz="1500" dirty="0">
                <a:latin typeface="Consolas" pitchFamily="49" charset="0"/>
              </a:rPr>
              <a:t>  public void increment(int amount) {</a:t>
            </a:r>
          </a:p>
          <a:p>
            <a:r>
              <a:rPr lang="nl-NL" sz="1500" dirty="0">
                <a:latin typeface="Consolas" pitchFamily="49" charset="0"/>
              </a:rPr>
              <a:t>    this.balance = balance + amount;</a:t>
            </a:r>
          </a:p>
          <a:p>
            <a:r>
              <a:rPr lang="nl-NL" sz="1500" dirty="0">
                <a:latin typeface="Consolas" pitchFamily="49" charset="0"/>
              </a:rPr>
              <a:t>  }</a:t>
            </a:r>
          </a:p>
          <a:p>
            <a:r>
              <a:rPr lang="nl-NL" sz="1500" dirty="0">
                <a:latin typeface="Consolas" pitchFamily="49" charset="0"/>
              </a:rPr>
              <a:t/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>} </a:t>
            </a:r>
          </a:p>
        </p:txBody>
      </p:sp>
      <p:sp>
        <p:nvSpPr>
          <p:cNvPr id="12" name="&quot;No&quot; Symbol 11"/>
          <p:cNvSpPr/>
          <p:nvPr/>
        </p:nvSpPr>
        <p:spPr>
          <a:xfrm>
            <a:off x="5257799" y="1628776"/>
            <a:ext cx="1840523" cy="1655763"/>
          </a:xfrm>
          <a:prstGeom prst="noSmoking">
            <a:avLst/>
          </a:prstGeom>
          <a:solidFill>
            <a:srgbClr val="FF0000">
              <a:alpha val="83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1339" y="4581526"/>
            <a:ext cx="8308731" cy="15033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sz="5400" dirty="0">
                <a:latin typeface="+mj-lt"/>
              </a:rPr>
              <a:t>No ubiquitious language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83223" y="981075"/>
            <a:ext cx="2658208" cy="2520950"/>
            <a:chOff x="272480" y="1556792"/>
            <a:chExt cx="2880320" cy="2520280"/>
          </a:xfrm>
        </p:grpSpPr>
        <p:sp>
          <p:nvSpPr>
            <p:cNvPr id="15" name="Rectangle 14"/>
            <p:cNvSpPr/>
            <p:nvPr/>
          </p:nvSpPr>
          <p:spPr>
            <a:xfrm>
              <a:off x="272480" y="1556792"/>
              <a:ext cx="2880320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dirty="0"/>
            </a:p>
            <a:p>
              <a:pPr algn="ctr">
                <a:defRPr/>
              </a:pPr>
              <a:endParaRPr lang="nl-BE" dirty="0"/>
            </a:p>
          </p:txBody>
        </p:sp>
        <p:sp>
          <p:nvSpPr>
            <p:cNvPr id="30727" name="TextBox 3"/>
            <p:cNvSpPr txBox="1">
              <a:spLocks noChangeArrowheads="1"/>
            </p:cNvSpPr>
            <p:nvPr/>
          </p:nvSpPr>
          <p:spPr bwMode="auto">
            <a:xfrm>
              <a:off x="920552" y="2276872"/>
              <a:ext cx="1125888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nl-BE"/>
                <a:t>- balance</a:t>
              </a:r>
            </a:p>
          </p:txBody>
        </p:sp>
        <p:sp>
          <p:nvSpPr>
            <p:cNvPr id="30728" name="TextBox 4"/>
            <p:cNvSpPr txBox="1">
              <a:spLocks noChangeArrowheads="1"/>
            </p:cNvSpPr>
            <p:nvPr/>
          </p:nvSpPr>
          <p:spPr bwMode="auto">
            <a:xfrm>
              <a:off x="848544" y="1700808"/>
              <a:ext cx="2016224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Account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2480" y="2204320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72480" y="2780430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31" name="TextBox 8"/>
            <p:cNvSpPr txBox="1">
              <a:spLocks noChangeArrowheads="1"/>
            </p:cNvSpPr>
            <p:nvPr/>
          </p:nvSpPr>
          <p:spPr bwMode="auto">
            <a:xfrm>
              <a:off x="415956" y="2997338"/>
              <a:ext cx="2376755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deposit(amount)</a:t>
              </a:r>
            </a:p>
          </p:txBody>
        </p:sp>
        <p:sp>
          <p:nvSpPr>
            <p:cNvPr id="30732" name="TextBox 9"/>
            <p:cNvSpPr txBox="1">
              <a:spLocks noChangeArrowheads="1"/>
            </p:cNvSpPr>
            <p:nvPr/>
          </p:nvSpPr>
          <p:spPr bwMode="auto">
            <a:xfrm>
              <a:off x="415956" y="3356993"/>
              <a:ext cx="2592828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withdraw(amount)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45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31"/>
          <p:cNvSpPr txBox="1">
            <a:spLocks noChangeArrowheads="1"/>
          </p:cNvSpPr>
          <p:nvPr/>
        </p:nvSpPr>
        <p:spPr bwMode="auto">
          <a:xfrm>
            <a:off x="317989" y="260351"/>
            <a:ext cx="83746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BE" dirty="0"/>
              <a:t>User Story: </a:t>
            </a:r>
            <a:r>
              <a:rPr lang="nl-BE" dirty="0" err="1"/>
              <a:t>every</a:t>
            </a:r>
            <a:r>
              <a:rPr lang="nl-BE" dirty="0"/>
              <a:t> account has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owner</a:t>
            </a:r>
            <a:r>
              <a:rPr lang="nl-BE" dirty="0"/>
              <a:t>. An </a:t>
            </a:r>
            <a:r>
              <a:rPr lang="nl-BE" dirty="0" err="1"/>
              <a:t>owner</a:t>
            </a:r>
            <a:r>
              <a:rPr lang="nl-BE" dirty="0"/>
              <a:t> has a name </a:t>
            </a:r>
            <a:r>
              <a:rPr lang="nl-BE" dirty="0" err="1"/>
              <a:t>and</a:t>
            </a:r>
            <a:r>
              <a:rPr lang="nl-BE" dirty="0"/>
              <a:t> a first name.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517282" y="4652963"/>
            <a:ext cx="2458915" cy="1655762"/>
            <a:chOff x="272480" y="1556792"/>
            <a:chExt cx="2880320" cy="2520280"/>
          </a:xfrm>
        </p:grpSpPr>
        <p:sp>
          <p:nvSpPr>
            <p:cNvPr id="35" name="Rectangle 34"/>
            <p:cNvSpPr/>
            <p:nvPr/>
          </p:nvSpPr>
          <p:spPr>
            <a:xfrm>
              <a:off x="272480" y="1556792"/>
              <a:ext cx="2880320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dirty="0"/>
            </a:p>
            <a:p>
              <a:pPr algn="ctr">
                <a:defRPr/>
              </a:pPr>
              <a:endParaRPr lang="nl-BE" dirty="0"/>
            </a:p>
          </p:txBody>
        </p:sp>
        <p:sp>
          <p:nvSpPr>
            <p:cNvPr id="31758" name="TextBox 35"/>
            <p:cNvSpPr txBox="1">
              <a:spLocks noChangeArrowheads="1"/>
            </p:cNvSpPr>
            <p:nvPr/>
          </p:nvSpPr>
          <p:spPr bwMode="auto">
            <a:xfrm>
              <a:off x="872547" y="2433411"/>
              <a:ext cx="1380352" cy="983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nl-BE"/>
                <a:t>name</a:t>
              </a:r>
            </a:p>
            <a:p>
              <a:pPr>
                <a:buFontTx/>
                <a:buChar char="-"/>
              </a:pPr>
              <a:r>
                <a:rPr lang="nl-BE"/>
                <a:t>firstName</a:t>
              </a:r>
            </a:p>
          </p:txBody>
        </p:sp>
        <p:sp>
          <p:nvSpPr>
            <p:cNvPr id="31759" name="TextBox 36"/>
            <p:cNvSpPr txBox="1">
              <a:spLocks noChangeArrowheads="1"/>
            </p:cNvSpPr>
            <p:nvPr/>
          </p:nvSpPr>
          <p:spPr bwMode="auto">
            <a:xfrm>
              <a:off x="836021" y="1556792"/>
              <a:ext cx="2016225" cy="562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Person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272480" y="2433936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51339" y="1557339"/>
            <a:ext cx="2658208" cy="3024187"/>
            <a:chOff x="272480" y="1556792"/>
            <a:chExt cx="2880320" cy="2520280"/>
          </a:xfrm>
        </p:grpSpPr>
        <p:sp>
          <p:nvSpPr>
            <p:cNvPr id="30" name="Rectangle 29"/>
            <p:cNvSpPr/>
            <p:nvPr/>
          </p:nvSpPr>
          <p:spPr>
            <a:xfrm>
              <a:off x="272480" y="1556792"/>
              <a:ext cx="2880320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dirty="0"/>
            </a:p>
            <a:p>
              <a:pPr algn="ctr">
                <a:defRPr/>
              </a:pPr>
              <a:endParaRPr lang="nl-BE" dirty="0"/>
            </a:p>
          </p:txBody>
        </p:sp>
        <p:sp>
          <p:nvSpPr>
            <p:cNvPr id="31751" name="TextBox 3"/>
            <p:cNvSpPr txBox="1">
              <a:spLocks noChangeArrowheads="1"/>
            </p:cNvSpPr>
            <p:nvPr/>
          </p:nvSpPr>
          <p:spPr bwMode="auto">
            <a:xfrm>
              <a:off x="920552" y="2276872"/>
              <a:ext cx="1690534" cy="538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nl-BE"/>
                <a:t>balance</a:t>
              </a:r>
            </a:p>
            <a:p>
              <a:pPr>
                <a:buFontTx/>
                <a:buChar char="-"/>
              </a:pPr>
              <a:r>
                <a:rPr lang="nl-BE"/>
                <a:t>Person:owner</a:t>
              </a:r>
            </a:p>
          </p:txBody>
        </p:sp>
        <p:sp>
          <p:nvSpPr>
            <p:cNvPr id="31752" name="TextBox 4"/>
            <p:cNvSpPr txBox="1">
              <a:spLocks noChangeArrowheads="1"/>
            </p:cNvSpPr>
            <p:nvPr/>
          </p:nvSpPr>
          <p:spPr bwMode="auto">
            <a:xfrm>
              <a:off x="848544" y="1700808"/>
              <a:ext cx="2016224" cy="30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Account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272480" y="2203730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72480" y="2997519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55" name="TextBox 8"/>
            <p:cNvSpPr txBox="1">
              <a:spLocks noChangeArrowheads="1"/>
            </p:cNvSpPr>
            <p:nvPr/>
          </p:nvSpPr>
          <p:spPr bwMode="auto">
            <a:xfrm>
              <a:off x="415956" y="2997338"/>
              <a:ext cx="2376755" cy="30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deposit(amount)</a:t>
              </a:r>
            </a:p>
          </p:txBody>
        </p:sp>
        <p:sp>
          <p:nvSpPr>
            <p:cNvPr id="31756" name="TextBox 9"/>
            <p:cNvSpPr txBox="1">
              <a:spLocks noChangeArrowheads="1"/>
            </p:cNvSpPr>
            <p:nvPr/>
          </p:nvSpPr>
          <p:spPr bwMode="auto">
            <a:xfrm>
              <a:off x="415956" y="3356993"/>
              <a:ext cx="2592828" cy="30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withdraw(amount)</a:t>
              </a:r>
            </a:p>
          </p:txBody>
        </p:sp>
      </p:grp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191000" y="1143000"/>
            <a:ext cx="4269432" cy="546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Account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private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private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Person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owner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Account(Person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owner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{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sz="1600" dirty="0" err="1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nl-BE" sz="1600" dirty="0" err="1" smtClean="0">
                <a:solidFill>
                  <a:srgbClr val="0000C0"/>
                </a:solidFill>
                <a:latin typeface="Consolas"/>
              </a:rPr>
              <a:t>owner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owner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withdraw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sz="1600" dirty="0" err="1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nl-BE" sz="1600" dirty="0" err="1" smtClean="0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-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deposit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sz="1600" dirty="0" err="1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nl-BE" sz="1600" dirty="0" err="1" smtClean="0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Person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getOwner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return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owner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nl-NL" sz="1500" dirty="0" smtClean="0">
                <a:latin typeface="Consolas" pitchFamily="49" charset="0"/>
              </a:rPr>
              <a:t> </a:t>
            </a:r>
            <a:endParaRPr lang="nl-NL" sz="1500" dirty="0">
              <a:latin typeface="Consolas" pitchFamily="49" charset="0"/>
            </a:endParaRPr>
          </a:p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Person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private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final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String </a:t>
            </a:r>
            <a:r>
              <a:rPr lang="nl-BE" sz="1600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private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final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String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firstName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254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5144601" y="1349739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70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4143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4400" dirty="0" smtClean="0">
                <a:latin typeface="+mj-lt"/>
                <a:ea typeface="+mj-ea"/>
                <a:cs typeface="+mj-cs"/>
              </a:rPr>
              <a:t>Pair programming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IMG_013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7881"/>
            <a:ext cx="5760000" cy="384000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916290" y="3061655"/>
            <a:ext cx="3855426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driver/navigator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916290" y="5804855"/>
            <a:ext cx="418806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 knowledge and skills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916290" y="4890455"/>
            <a:ext cx="3855426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 code review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916290" y="3976055"/>
            <a:ext cx="3855426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switch roles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30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0878" t="11823" r="11823"/>
          <a:stretch/>
        </p:blipFill>
        <p:spPr>
          <a:xfrm>
            <a:off x="0" y="2992310"/>
            <a:ext cx="5760000" cy="386569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791200" y="3017839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latin typeface="+mj-lt"/>
                <a:ea typeface="+mj-ea"/>
                <a:cs typeface="+mj-cs"/>
              </a:rPr>
              <a:t>i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dentify</a:t>
            </a:r>
            <a:r>
              <a:rPr lang="en-GB" dirty="0" smtClean="0">
                <a:latin typeface="+mj-lt"/>
                <a:ea typeface="+mj-ea"/>
                <a:cs typeface="+mj-cs"/>
              </a:rPr>
              <a:t> tasks for story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91200" y="3778746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divide tasks among pairs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91200" y="4539653"/>
            <a:ext cx="3352800" cy="10668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example: one pair does GUI, other pair does backend, last pair does </a:t>
            </a:r>
            <a:r>
              <a:rPr lang="en-US" dirty="0" err="1" smtClean="0">
                <a:latin typeface="+mj-lt"/>
                <a:ea typeface="+mj-ea"/>
                <a:cs typeface="+mj-cs"/>
              </a:rPr>
              <a:t>auditlogging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791200" y="5791200"/>
            <a:ext cx="418807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re-pair, one story lead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824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3131840" y="592120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l 23"/>
          <p:cNvSpPr/>
          <p:nvPr/>
        </p:nvSpPr>
        <p:spPr>
          <a:xfrm>
            <a:off x="580660" y="4099112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l 22"/>
          <p:cNvSpPr/>
          <p:nvPr/>
        </p:nvSpPr>
        <p:spPr>
          <a:xfrm>
            <a:off x="6174402" y="2316163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l 21"/>
          <p:cNvSpPr/>
          <p:nvPr/>
        </p:nvSpPr>
        <p:spPr>
          <a:xfrm>
            <a:off x="5206931" y="1349739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l 20"/>
          <p:cNvSpPr/>
          <p:nvPr/>
        </p:nvSpPr>
        <p:spPr>
          <a:xfrm>
            <a:off x="6267819" y="3639129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l 16"/>
          <p:cNvSpPr/>
          <p:nvPr/>
        </p:nvSpPr>
        <p:spPr>
          <a:xfrm>
            <a:off x="4726234" y="4724504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/>
          <p:cNvSpPr/>
          <p:nvPr/>
        </p:nvSpPr>
        <p:spPr>
          <a:xfrm>
            <a:off x="2219798" y="5178039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/>
          <p:cNvSpPr/>
          <p:nvPr/>
        </p:nvSpPr>
        <p:spPr>
          <a:xfrm>
            <a:off x="312334" y="2728988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l 19"/>
          <p:cNvSpPr/>
          <p:nvPr/>
        </p:nvSpPr>
        <p:spPr>
          <a:xfrm>
            <a:off x="1162896" y="1418573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46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5508104" y="1288621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1: the HTML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guy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is sick 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867400" y="4572000"/>
            <a:ext cx="3056792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sharing </a:t>
            </a:r>
            <a:r>
              <a:rPr lang="en-GB" dirty="0">
                <a:latin typeface="+mj-lt"/>
                <a:ea typeface="+mj-ea"/>
                <a:cs typeface="+mj-cs"/>
              </a:rPr>
              <a:t>knowledge: 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info sessions &amp; pairing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867400" y="3429000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everyone </a:t>
            </a:r>
            <a:r>
              <a:rPr lang="en-GB" dirty="0">
                <a:latin typeface="+mj-lt"/>
                <a:ea typeface="+mj-ea"/>
                <a:cs typeface="+mj-cs"/>
              </a:rPr>
              <a:t>is familiar with </a:t>
            </a:r>
            <a:r>
              <a:rPr lang="en-GB" dirty="0" smtClean="0">
                <a:latin typeface="+mj-lt"/>
                <a:ea typeface="+mj-ea"/>
                <a:cs typeface="+mj-cs"/>
              </a:rPr>
              <a:t>technology used in project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867400" y="5715000"/>
            <a:ext cx="3056792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generalist &gt; specialist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3568" y="1225768"/>
            <a:ext cx="69275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i="1" dirty="0" smtClean="0">
                <a:latin typeface="+mj-lt"/>
                <a:ea typeface="+mj-ea"/>
                <a:cs typeface="+mj-cs"/>
              </a:rPr>
              <a:t>Solution: technologically diverse persons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603" t="7076" r="23091" b="22035"/>
          <a:stretch/>
        </p:blipFill>
        <p:spPr>
          <a:xfrm>
            <a:off x="0" y="3407727"/>
            <a:ext cx="5760000" cy="3463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371600"/>
            <a:ext cx="266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Pair </a:t>
            </a:r>
            <a:r>
              <a:rPr lang="nl-BE" dirty="0" err="1" smtClean="0"/>
              <a:t>programming</a:t>
            </a:r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480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6" grpId="0"/>
      <p:bldP spid="7" grpId="0"/>
      <p:bldP spid="9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1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Risk 2: the Person.cs guy is sick</a:t>
            </a:r>
            <a:endParaRPr lang="nl-NL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91200" y="2971800"/>
            <a:ext cx="3056792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Every developer changes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all the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91200" y="5181600"/>
            <a:ext cx="3058257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conventions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13079" y="1304734"/>
            <a:ext cx="57845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everyone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knows</a:t>
            </a:r>
            <a:r>
              <a:rPr lang="nl-BE" i="1" dirty="0">
                <a:latin typeface="+mj-lt"/>
                <a:ea typeface="+mj-ea"/>
                <a:cs typeface="+mj-cs"/>
              </a:rPr>
              <a:t> </a:t>
            </a:r>
            <a:r>
              <a:rPr lang="nl-BE" i="1" dirty="0" smtClean="0">
                <a:latin typeface="+mj-lt"/>
                <a:ea typeface="+mj-ea"/>
                <a:cs typeface="+mj-cs"/>
              </a:rPr>
              <a:t>the code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769743" y="4076699"/>
            <a:ext cx="33909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Collective ownership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IMG_004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2" y="3029835"/>
            <a:ext cx="5760000" cy="3840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013958" y="1325206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38627" y="1412776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755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  <p:bldP spid="11" grpId="0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dirty="0" smtClean="0"/>
              <a:t>Agile software development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869831" y="2349500"/>
            <a:ext cx="5326674" cy="2787650"/>
            <a:chOff x="2025089" y="2348880"/>
            <a:chExt cx="5770594" cy="2788602"/>
          </a:xfrm>
        </p:grpSpPr>
        <p:sp>
          <p:nvSpPr>
            <p:cNvPr id="9222" name="Rectangle 3"/>
            <p:cNvSpPr>
              <a:spLocks noChangeArrowheads="1"/>
            </p:cNvSpPr>
            <p:nvPr/>
          </p:nvSpPr>
          <p:spPr bwMode="auto">
            <a:xfrm>
              <a:off x="5173119" y="2348880"/>
              <a:ext cx="2622564" cy="690799"/>
            </a:xfrm>
            <a:prstGeom prst="rect">
              <a:avLst/>
            </a:prstGeom>
            <a:ln>
              <a:solidFill>
                <a:schemeClr val="bg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nl-BE" sz="3600" dirty="0"/>
                <a:t>Scrum</a:t>
              </a:r>
              <a:endParaRPr lang="nl-NL" sz="3600" dirty="0"/>
            </a:p>
          </p:txBody>
        </p:sp>
        <p:sp>
          <p:nvSpPr>
            <p:cNvPr id="9224" name="Rectangle 7"/>
            <p:cNvSpPr>
              <a:spLocks noChangeArrowheads="1"/>
            </p:cNvSpPr>
            <p:nvPr/>
          </p:nvSpPr>
          <p:spPr bwMode="auto">
            <a:xfrm>
              <a:off x="2025089" y="2348880"/>
              <a:ext cx="2622564" cy="690799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nl-BE" sz="3600" dirty="0"/>
                <a:t>XP</a:t>
              </a:r>
              <a:endParaRPr lang="nl-NL" sz="3600" dirty="0"/>
            </a:p>
          </p:txBody>
        </p:sp>
        <p:pic>
          <p:nvPicPr>
            <p:cNvPr id="22534" name="Picture 1028" descr="X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44688" y="3079568"/>
              <a:ext cx="1442648" cy="1919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5" name="Picture 1029" descr="Scr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01073" y="3126722"/>
              <a:ext cx="1284175" cy="2010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2087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97" r="25182" b="24424"/>
          <a:stretch/>
        </p:blipFill>
        <p:spPr>
          <a:xfrm>
            <a:off x="-12346" y="2984425"/>
            <a:ext cx="5762581" cy="3887230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4400" y="457200"/>
            <a:ext cx="7112977" cy="1008063"/>
          </a:xfrm>
        </p:spPr>
        <p:txBody>
          <a:bodyPr>
            <a:normAutofit fontScale="85000" lnSpcReduction="20000"/>
          </a:bodyPr>
          <a:lstStyle/>
          <a:p>
            <a:r>
              <a:rPr lang="en-US" sz="4400" dirty="0" smtClean="0"/>
              <a:t>Risk 3: don’t change the code, it will introduce regression bugs</a:t>
            </a:r>
            <a:endParaRPr lang="en-US" sz="44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043607" y="1536482"/>
            <a:ext cx="86039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i="1" dirty="0" smtClean="0">
                <a:latin typeface="+mj-lt"/>
                <a:ea typeface="+mj-ea"/>
                <a:cs typeface="+mj-cs"/>
              </a:rPr>
              <a:t>Solution: good tests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676400" y="1752600"/>
            <a:ext cx="86039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753100" y="3048000"/>
            <a:ext cx="33909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f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ast</a:t>
            </a:r>
            <a:r>
              <a:rPr lang="en-GB" dirty="0" smtClean="0">
                <a:latin typeface="+mj-lt"/>
                <a:ea typeface="+mj-ea"/>
                <a:cs typeface="+mj-cs"/>
              </a:rPr>
              <a:t> feedback on state of my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753100" y="3911600"/>
            <a:ext cx="33909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s</a:t>
            </a:r>
            <a:r>
              <a:rPr lang="nl-BE" dirty="0" smtClean="0">
                <a:latin typeface="+mj-lt"/>
                <a:ea typeface="+mj-ea"/>
                <a:cs typeface="+mj-cs"/>
              </a:rPr>
              <a:t>afety net for catching regression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753100" y="4775200"/>
            <a:ext cx="33909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a</a:t>
            </a:r>
            <a:r>
              <a:rPr lang="nl-BE" dirty="0" smtClean="0">
                <a:latin typeface="+mj-lt"/>
                <a:ea typeface="+mj-ea"/>
                <a:cs typeface="+mj-cs"/>
              </a:rPr>
              <a:t>ids in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753100" y="5638800"/>
            <a:ext cx="33909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e</a:t>
            </a:r>
            <a:r>
              <a:rPr lang="nl-BE" dirty="0" smtClean="0">
                <a:latin typeface="+mj-lt"/>
                <a:ea typeface="+mj-ea"/>
                <a:cs typeface="+mj-cs"/>
              </a:rPr>
              <a:t>xecutable documentation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26634" y="1572633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345606" y="164168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</p:spTree>
    <p:extLst>
      <p:ext uri="{BB962C8B-B14F-4D97-AF65-F5344CB8AC3E}">
        <p14:creationId xmlns:p14="http://schemas.microsoft.com/office/powerpoint/2010/main" val="22534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4400" y="457200"/>
            <a:ext cx="7112977" cy="10080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 driven development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1" y="2403164"/>
            <a:ext cx="8706558" cy="131392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62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W</a:t>
            </a:r>
            <a:r>
              <a:rPr lang="en-GB" dirty="0" smtClean="0">
                <a:latin typeface="+mj-lt"/>
                <a:ea typeface="+mj-ea"/>
                <a:cs typeface="+mj-cs"/>
              </a:rPr>
              <a:t>rite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431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8100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Write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6769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5438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Refactor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Curved Left Arrow 9"/>
          <p:cNvSpPr/>
          <p:nvPr/>
        </p:nvSpPr>
        <p:spPr>
          <a:xfrm rot="5400000">
            <a:off x="7068983" y="3944783"/>
            <a:ext cx="644834" cy="1828800"/>
          </a:xfrm>
          <a:prstGeom prst="curvedLeftArrow">
            <a:avLst/>
          </a:prstGeom>
          <a:solidFill>
            <a:srgbClr val="4B4B4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12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90600" y="381000"/>
            <a:ext cx="7112977" cy="10080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Risk 4: the design is a mess</a:t>
            </a:r>
            <a:endParaRPr lang="en-US" sz="44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42680" y="1326611"/>
            <a:ext cx="86039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i="1" dirty="0" smtClean="0">
                <a:latin typeface="+mj-lt"/>
                <a:ea typeface="+mj-ea"/>
                <a:cs typeface="+mj-cs"/>
              </a:rPr>
              <a:t>Solution: improve your design continuously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926015" y="4189942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keep functionality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926015" y="5028671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smells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926015" y="3352800"/>
            <a:ext cx="3522785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improve structure of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926015" y="5867400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p</a:t>
            </a:r>
            <a:r>
              <a:rPr lang="en-GB" dirty="0" smtClean="0">
                <a:latin typeface="+mj-lt"/>
                <a:ea typeface="+mj-ea"/>
                <a:cs typeface="+mj-cs"/>
              </a:rPr>
              <a:t>art of TDD cycle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5678558" y="1290092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402698" y="130578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3" y="2708920"/>
            <a:ext cx="4616019" cy="32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>
                <a:latin typeface="+mj-lt"/>
                <a:ea typeface="+mj-ea"/>
                <a:cs typeface="+mj-cs"/>
              </a:rPr>
              <a:t>Refactoring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44" y="2251800"/>
            <a:ext cx="8952089" cy="147713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6200" y="377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830917" y="3775800"/>
            <a:ext cx="1905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Improve structure little bit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738034" y="377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399867" y="377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492751" y="3775800"/>
            <a:ext cx="1905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/>
              <a:t>Improve structure little </a:t>
            </a:r>
            <a:r>
              <a:rPr lang="nl-BE" dirty="0" smtClean="0"/>
              <a:t>bit more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53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5: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everyone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is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leaving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the project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562600" y="4183591"/>
            <a:ext cx="3058257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pleasant working environment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562600" y="5092170"/>
            <a:ext cx="3058258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quality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562600" y="3276600"/>
            <a:ext cx="3722077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no overtime (all the time)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0588"/>
            <a:ext cx="5384800" cy="35941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85800" y="2060848"/>
            <a:ext cx="48768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make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them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want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to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stay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on the project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5709958" y="2035878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788024" y="208819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898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6: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merge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1000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lines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of code at end of sprint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867400" y="4389437"/>
            <a:ext cx="3058258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t</a:t>
            </a:r>
            <a:r>
              <a:rPr lang="en-GB" dirty="0" smtClean="0">
                <a:latin typeface="+mj-lt"/>
                <a:ea typeface="+mj-ea"/>
                <a:cs typeface="+mj-cs"/>
              </a:rPr>
              <a:t>ell rest of team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841023" y="2743200"/>
            <a:ext cx="3302977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c</a:t>
            </a:r>
            <a:r>
              <a:rPr lang="en-GB" dirty="0" smtClean="0">
                <a:latin typeface="+mj-lt"/>
                <a:ea typeface="+mj-ea"/>
                <a:cs typeface="+mj-cs"/>
              </a:rPr>
              <a:t>heck in code multiple times a day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867400" y="3627437"/>
            <a:ext cx="3058257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 pieces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2655" y="1700808"/>
            <a:ext cx="86039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merge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code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continuously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5724468" y="1690781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884434" y="1806214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4" y="2459559"/>
            <a:ext cx="4699109" cy="39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  <p:bldP spid="9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8763000" cy="2159849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4537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Develop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463800" y="4537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Update latest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775200" y="4537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086600" y="4537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Check in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>
                <a:latin typeface="+mj-lt"/>
                <a:ea typeface="+mj-ea"/>
                <a:cs typeface="+mj-cs"/>
              </a:rPr>
              <a:t>Continuous integration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49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7: “But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it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worked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on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my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machine”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91200" y="4510398"/>
            <a:ext cx="3058257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clean environment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91200" y="5279696"/>
            <a:ext cx="3058258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several times a day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91200" y="2971800"/>
            <a:ext cx="33528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automated </a:t>
            </a:r>
            <a:r>
              <a:rPr lang="en-GB" dirty="0" smtClean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791200" y="6048996"/>
            <a:ext cx="3058258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tool</a:t>
            </a:r>
            <a:r>
              <a:rPr lang="en-GB" dirty="0">
                <a:latin typeface="+mj-lt"/>
                <a:ea typeface="+mj-ea"/>
                <a:cs typeface="+mj-cs"/>
              </a:rPr>
              <a:t>: </a:t>
            </a:r>
            <a:r>
              <a:rPr lang="en-GB" dirty="0" smtClean="0">
                <a:latin typeface="+mj-lt"/>
                <a:ea typeface="+mj-ea"/>
                <a:cs typeface="+mj-cs"/>
              </a:rPr>
              <a:t>TFS 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vNext</a:t>
            </a:r>
            <a:r>
              <a:rPr lang="en-GB" dirty="0" smtClean="0">
                <a:latin typeface="+mj-lt"/>
                <a:ea typeface="+mj-ea"/>
                <a:cs typeface="+mj-cs"/>
              </a:rPr>
              <a:t>, TeamCity, …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9552" y="1700808"/>
            <a:ext cx="65532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automate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building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791200" y="3741099"/>
            <a:ext cx="33528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b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uild</a:t>
            </a:r>
            <a:r>
              <a:rPr lang="en-GB" dirty="0" smtClean="0">
                <a:latin typeface="+mj-lt"/>
                <a:ea typeface="+mj-ea"/>
                <a:cs typeface="+mj-cs"/>
              </a:rPr>
              <a:t> potentially shippable product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574313" y="1661388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734279" y="1741148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5" y="3335792"/>
            <a:ext cx="532521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3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8" y="2133600"/>
            <a:ext cx="8879745" cy="22098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>
                <a:latin typeface="+mj-lt"/>
                <a:ea typeface="+mj-ea"/>
                <a:cs typeface="+mj-cs"/>
              </a:rPr>
              <a:t>Continuous 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build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52400" y="43434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Check out source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2209800" y="4343400"/>
            <a:ext cx="1524000" cy="9144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Clean DB, environment,</a:t>
            </a:r>
            <a:r>
              <a:rPr lang="en-US" dirty="0" smtClean="0">
                <a:latin typeface="+mj-lt"/>
                <a:ea typeface="+mj-ea"/>
                <a:cs typeface="+mj-cs"/>
              </a:rPr>
              <a:t>…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3962400" y="4343400"/>
            <a:ext cx="10668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Build and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5257800" y="4343400"/>
            <a:ext cx="1524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Publish report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7162800" y="43434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Tag source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787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Placeholder 1"/>
          <p:cNvSpPr>
            <a:spLocks noGrp="1"/>
          </p:cNvSpPr>
          <p:nvPr>
            <p:ph type="body" sz="quarter" idx="13"/>
          </p:nvPr>
        </p:nvSpPr>
        <p:spPr bwMode="auto">
          <a:xfrm>
            <a:off x="981808" y="333376"/>
            <a:ext cx="7112977" cy="10080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BE" sz="4400" dirty="0" smtClean="0"/>
              <a:t>TFS vNext / TeamCity / ...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580059"/>
            <a:ext cx="5332115" cy="287979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532521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1338" y="27813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GB" sz="8800" dirty="0" smtClean="0"/>
              <a:t>Scrum</a:t>
            </a:r>
            <a:endParaRPr lang="nl-NL" sz="8800" dirty="0" smtClean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17281" y="1557338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Iterations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372708" y="1268413"/>
            <a:ext cx="3056792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Stories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5568462" y="479742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Backlog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915866" y="5229226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Cooperation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960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8: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it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takes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days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to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deploy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91200" y="4077072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Tool: </a:t>
            </a:r>
            <a:r>
              <a:rPr lang="en-GB" dirty="0" smtClean="0"/>
              <a:t>Jenkins, Maven/</a:t>
            </a:r>
            <a:r>
              <a:rPr lang="en-GB" dirty="0" err="1" smtClean="0"/>
              <a:t>Gradle</a:t>
            </a:r>
            <a:r>
              <a:rPr lang="en-GB" dirty="0" smtClean="0"/>
              <a:t>, Flyway, </a:t>
            </a:r>
            <a:r>
              <a:rPr lang="en-GB" dirty="0" err="1" smtClean="0"/>
              <a:t>Docker</a:t>
            </a:r>
            <a:endParaRPr lang="nl-NL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91200" y="4897967"/>
            <a:ext cx="3058257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err="1"/>
              <a:t>DevOps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91200" y="3322638"/>
            <a:ext cx="3060000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automated </a:t>
            </a:r>
            <a:r>
              <a:rPr lang="en-GB" dirty="0" err="1"/>
              <a:t>config</a:t>
            </a:r>
            <a:r>
              <a:rPr lang="en-GB" dirty="0"/>
              <a:t> + </a:t>
            </a:r>
            <a:r>
              <a:rPr lang="en-GB" dirty="0" smtClean="0"/>
              <a:t>rollout</a:t>
            </a:r>
            <a:endParaRPr lang="nl-NL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39552" y="1558541"/>
            <a:ext cx="48768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continuous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delivery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74313" y="1661388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734279" y="1741148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 smtClean="0">
                <a:latin typeface="+mj-lt"/>
                <a:ea typeface="+mj-ea"/>
                <a:cs typeface="+mj-cs"/>
              </a:rPr>
              <a:t>delivery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6" y="2996952"/>
            <a:ext cx="5017252" cy="30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5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9: customer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wanted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something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else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91200" y="4109509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demo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91200" y="5684838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every 2 weeks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91200" y="4897967"/>
            <a:ext cx="3058257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agreed with customer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91200" y="3322638"/>
            <a:ext cx="3352800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quick feedback </a:t>
            </a:r>
            <a:r>
              <a:rPr lang="en-GB" dirty="0" smtClean="0">
                <a:latin typeface="+mj-lt"/>
                <a:ea typeface="+mj-ea"/>
                <a:cs typeface="+mj-cs"/>
              </a:rPr>
              <a:t>to/from </a:t>
            </a:r>
            <a:r>
              <a:rPr lang="en-GB" dirty="0">
                <a:latin typeface="+mj-lt"/>
                <a:ea typeface="+mj-ea"/>
                <a:cs typeface="+mj-cs"/>
              </a:rPr>
              <a:t>customer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246" r="4946"/>
          <a:stretch/>
        </p:blipFill>
        <p:spPr>
          <a:xfrm>
            <a:off x="0" y="3258000"/>
            <a:ext cx="5751667" cy="36000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3568" y="1772816"/>
            <a:ext cx="48768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fast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feedback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from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customer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15707" y="1703744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582219" y="1809171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151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267819" y="2286357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427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4400" y="457200"/>
            <a:ext cx="7112977" cy="10080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 driven development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1" y="2403164"/>
            <a:ext cx="8706558" cy="131392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62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W</a:t>
            </a:r>
            <a:r>
              <a:rPr lang="en-GB" dirty="0" smtClean="0">
                <a:latin typeface="+mj-lt"/>
                <a:ea typeface="+mj-ea"/>
                <a:cs typeface="+mj-cs"/>
              </a:rPr>
              <a:t>rite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431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8100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Write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6769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5438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Refactor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Curved Left Arrow 9"/>
          <p:cNvSpPr/>
          <p:nvPr/>
        </p:nvSpPr>
        <p:spPr>
          <a:xfrm rot="5400000">
            <a:off x="7068983" y="3944783"/>
            <a:ext cx="644834" cy="1828800"/>
          </a:xfrm>
          <a:prstGeom prst="curvedLeftArrow">
            <a:avLst/>
          </a:prstGeom>
          <a:solidFill>
            <a:srgbClr val="4B4B4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8519" y="5431252"/>
            <a:ext cx="925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prezi.com</a:t>
            </a:r>
            <a:r>
              <a:rPr lang="en-US" sz="2800" dirty="0"/>
              <a:t>/</a:t>
            </a:r>
            <a:r>
              <a:rPr lang="en-US" sz="2800" dirty="0" err="1"/>
              <a:t>gnel-i_cejbv</a:t>
            </a:r>
            <a:r>
              <a:rPr lang="en-US" sz="2800" dirty="0"/>
              <a:t>/copy-of-</a:t>
            </a:r>
            <a:r>
              <a:rPr lang="en-US" sz="2800" dirty="0" err="1"/>
              <a:t>tdd</a:t>
            </a:r>
            <a:r>
              <a:rPr lang="en-US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779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1846385" y="1628775"/>
            <a:ext cx="689316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7" tIns="45713" rIns="91427" bIns="45713"/>
          <a:lstStyle/>
          <a:p>
            <a:pPr marL="358775" indent="-358775"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</a:pPr>
            <a:endParaRPr lang="nl-NL" sz="2300">
              <a:latin typeface="Tahoma" pitchFamily="34" charset="0"/>
            </a:endParaRPr>
          </a:p>
        </p:txBody>
      </p:sp>
      <p:sp>
        <p:nvSpPr>
          <p:cNvPr id="60419" name="Rectangle 4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Example</a:t>
            </a:r>
            <a:endParaRPr lang="nl-NL" dirty="0" smtClean="0"/>
          </a:p>
        </p:txBody>
      </p:sp>
      <p:sp>
        <p:nvSpPr>
          <p:cNvPr id="60420" name="TextBox 5"/>
          <p:cNvSpPr txBox="1">
            <a:spLocks noChangeArrowheads="1"/>
          </p:cNvSpPr>
          <p:nvPr/>
        </p:nvSpPr>
        <p:spPr bwMode="auto">
          <a:xfrm>
            <a:off x="1381858" y="1052513"/>
            <a:ext cx="7510096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BE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class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MyTest {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SystemUnderTest </a:t>
            </a:r>
            <a:r>
              <a:rPr lang="nl-BE" b="1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 b="1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nl-BE">
              <a:latin typeface="Consolas"/>
            </a:endParaRP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>
                <a:solidFill>
                  <a:srgbClr val="646464"/>
                </a:solidFill>
                <a:latin typeface="Consolas"/>
              </a:rPr>
              <a:t>@Before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setUpSystem() {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this</a:t>
            </a:r>
            <a:r>
              <a:rPr lang="nl-BE" b="1">
                <a:solidFill>
                  <a:srgbClr val="000000"/>
                </a:solidFill>
                <a:latin typeface="Consolas"/>
              </a:rPr>
              <a:t>.</a:t>
            </a:r>
            <a:r>
              <a:rPr lang="nl-BE" b="1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=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new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SystemUnderTest();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this</a:t>
            </a:r>
            <a:r>
              <a:rPr lang="nl-BE" b="1">
                <a:solidFill>
                  <a:srgbClr val="000000"/>
                </a:solidFill>
                <a:latin typeface="Consolas"/>
              </a:rPr>
              <a:t>.</a:t>
            </a:r>
            <a:r>
              <a:rPr lang="nl-BE" b="1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 b="1">
                <a:solidFill>
                  <a:srgbClr val="000000"/>
                </a:solidFill>
                <a:latin typeface="Consolas"/>
              </a:rPr>
              <a:t>.initState(</a:t>
            </a:r>
            <a:r>
              <a:rPr lang="nl-BE" b="1">
                <a:solidFill>
                  <a:srgbClr val="2A00FF"/>
                </a:solidFill>
                <a:latin typeface="Consolas"/>
              </a:rPr>
              <a:t>"state"</a:t>
            </a:r>
            <a:r>
              <a:rPr lang="nl-BE" b="1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}</a:t>
            </a:r>
          </a:p>
          <a:p>
            <a:endParaRPr lang="nl-BE">
              <a:latin typeface="Consolas"/>
            </a:endParaRP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>
                <a:solidFill>
                  <a:srgbClr val="646464"/>
                </a:solidFill>
                <a:latin typeface="Consolas"/>
              </a:rPr>
              <a:t>@Test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exerciseChangesState() {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  </a:t>
            </a:r>
            <a:r>
              <a:rPr lang="nl-BE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>
                <a:solidFill>
                  <a:srgbClr val="000000"/>
                </a:solidFill>
                <a:latin typeface="Consolas"/>
              </a:rPr>
              <a:t>.exercise();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  </a:t>
            </a:r>
            <a:r>
              <a:rPr lang="nl-BE" i="1">
                <a:solidFill>
                  <a:srgbClr val="000000"/>
                </a:solidFill>
                <a:latin typeface="Consolas"/>
              </a:rPr>
              <a:t>assertEquals(</a:t>
            </a:r>
            <a:r>
              <a:rPr lang="nl-BE" i="1">
                <a:solidFill>
                  <a:srgbClr val="2A00FF"/>
                </a:solidFill>
                <a:latin typeface="Consolas"/>
              </a:rPr>
              <a:t>"other state"</a:t>
            </a:r>
            <a:r>
              <a:rPr lang="nl-BE" i="1">
                <a:solidFill>
                  <a:srgbClr val="000000"/>
                </a:solidFill>
                <a:latin typeface="Consolas"/>
              </a:rPr>
              <a:t>, </a:t>
            </a:r>
            <a:r>
              <a:rPr lang="nl-BE" i="1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 i="1">
                <a:solidFill>
                  <a:srgbClr val="000000"/>
                </a:solidFill>
                <a:latin typeface="Consolas"/>
              </a:rPr>
              <a:t>.getState());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}</a:t>
            </a:r>
          </a:p>
          <a:p>
            <a:endParaRPr lang="nl-BE">
              <a:latin typeface="Consolas"/>
            </a:endParaRP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>
                <a:solidFill>
                  <a:srgbClr val="646464"/>
                </a:solidFill>
                <a:latin typeface="Consolas"/>
              </a:rPr>
              <a:t>@After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restoreSystem() {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  </a:t>
            </a:r>
            <a:r>
              <a:rPr lang="nl-BE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>
                <a:solidFill>
                  <a:srgbClr val="000000"/>
                </a:solidFill>
                <a:latin typeface="Consolas"/>
              </a:rPr>
              <a:t>.reset();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93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7"/>
            <a:ext cx="7772400" cy="720080"/>
          </a:xfrm>
        </p:spPr>
        <p:txBody>
          <a:bodyPr>
            <a:normAutofit fontScale="90000"/>
          </a:bodyPr>
          <a:lstStyle/>
          <a:p>
            <a:r>
              <a:rPr lang="nl-BE" b="1" dirty="0" smtClean="0"/>
              <a:t>Demo</a:t>
            </a:r>
            <a:r>
              <a:rPr lang="nl-BE" dirty="0" smtClean="0"/>
              <a:t>: </a:t>
            </a:r>
            <a:r>
              <a:rPr lang="nl-BE" dirty="0" err="1" smtClean="0"/>
              <a:t>Delayed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1124744"/>
            <a:ext cx="7488832" cy="5256584"/>
          </a:xfrm>
        </p:spPr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nl-BE" dirty="0">
                <a:solidFill>
                  <a:schemeClr val="tx1"/>
                </a:solidFill>
              </a:rPr>
              <a:t>A </a:t>
            </a:r>
            <a:r>
              <a:rPr lang="nl-BE" b="1" dirty="0">
                <a:solidFill>
                  <a:schemeClr val="tx1"/>
                </a:solidFill>
              </a:rPr>
              <a:t>Train</a:t>
            </a:r>
            <a:r>
              <a:rPr lang="nl-BE" dirty="0">
                <a:solidFill>
                  <a:schemeClr val="tx1"/>
                </a:solidFill>
              </a:rPr>
              <a:t> has as state </a:t>
            </a:r>
            <a:r>
              <a:rPr lang="nl-BE" b="1" dirty="0" err="1">
                <a:solidFill>
                  <a:schemeClr val="tx1"/>
                </a:solidFill>
              </a:rPr>
              <a:t>hoursDelayed</a:t>
            </a:r>
            <a:endParaRPr lang="nl-BE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nl-BE" dirty="0" err="1">
                <a:solidFill>
                  <a:schemeClr val="tx1"/>
                </a:solidFill>
              </a:rPr>
              <a:t>You</a:t>
            </a:r>
            <a:r>
              <a:rPr lang="nl-BE" dirty="0">
                <a:solidFill>
                  <a:schemeClr val="tx1"/>
                </a:solidFill>
              </a:rPr>
              <a:t> have </a:t>
            </a:r>
            <a:r>
              <a:rPr lang="nl-BE" dirty="0" err="1">
                <a:solidFill>
                  <a:schemeClr val="tx1"/>
                </a:solidFill>
              </a:rPr>
              <a:t>to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implement</a:t>
            </a:r>
            <a:r>
              <a:rPr lang="nl-BE" dirty="0">
                <a:solidFill>
                  <a:schemeClr val="tx1"/>
                </a:solidFill>
              </a:rPr>
              <a:t> the </a:t>
            </a:r>
            <a:r>
              <a:rPr lang="nl-BE" b="1" dirty="0" err="1">
                <a:solidFill>
                  <a:schemeClr val="tx1"/>
                </a:solidFill>
              </a:rPr>
              <a:t>customerSatisfaction</a:t>
            </a:r>
            <a:r>
              <a:rPr lang="nl-BE" dirty="0">
                <a:solidFill>
                  <a:schemeClr val="tx1"/>
                </a:solidFill>
              </a:rPr>
              <a:t>() </a:t>
            </a:r>
            <a:r>
              <a:rPr lang="nl-BE" dirty="0" err="1">
                <a:solidFill>
                  <a:schemeClr val="tx1"/>
                </a:solidFill>
              </a:rPr>
              <a:t>method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given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following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rules</a:t>
            </a:r>
            <a:r>
              <a:rPr lang="nl-BE" dirty="0">
                <a:solidFill>
                  <a:schemeClr val="tx1"/>
                </a:solidFill>
              </a:rPr>
              <a:t>: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 </a:t>
            </a:r>
            <a:r>
              <a:rPr lang="nl-BE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nl-BE" dirty="0">
                <a:solidFill>
                  <a:schemeClr val="tx1"/>
                </a:solidFill>
              </a:rPr>
              <a:t>: </a:t>
            </a:r>
            <a:r>
              <a:rPr lang="nl-BE" dirty="0" smtClean="0">
                <a:solidFill>
                  <a:schemeClr val="tx1"/>
                </a:solidFill>
              </a:rPr>
              <a:t>	</a:t>
            </a:r>
            <a:r>
              <a:rPr lang="nl-BE" sz="2400" dirty="0" smtClean="0">
                <a:solidFill>
                  <a:schemeClr val="tx1"/>
                </a:solidFill>
              </a:rPr>
              <a:t>“</a:t>
            </a:r>
            <a:r>
              <a:rPr lang="nl-BE" sz="2400" dirty="0">
                <a:solidFill>
                  <a:schemeClr val="tx1"/>
                </a:solidFill>
              </a:rPr>
              <a:t>Nice ‘n’ rolling!”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nl-BE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</a:t>
            </a:r>
            <a:r>
              <a:rPr lang="nl-BE" dirty="0" smtClean="0">
                <a:solidFill>
                  <a:schemeClr val="tx1"/>
                </a:solidFill>
              </a:rPr>
              <a:t>:	</a:t>
            </a:r>
            <a:r>
              <a:rPr lang="nl-BE" sz="2400" dirty="0" smtClean="0">
                <a:solidFill>
                  <a:schemeClr val="tx1"/>
                </a:solidFill>
              </a:rPr>
              <a:t>“</a:t>
            </a:r>
            <a:r>
              <a:rPr lang="nl-BE" sz="2400" dirty="0">
                <a:solidFill>
                  <a:schemeClr val="tx1"/>
                </a:solidFill>
              </a:rPr>
              <a:t>Just </a:t>
            </a:r>
            <a:r>
              <a:rPr lang="nl-BE" sz="2400" dirty="0" err="1">
                <a:solidFill>
                  <a:schemeClr val="tx1"/>
                </a:solidFill>
              </a:rPr>
              <a:t>another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day</a:t>
            </a:r>
            <a:r>
              <a:rPr lang="nl-BE" sz="2400" dirty="0">
                <a:solidFill>
                  <a:schemeClr val="tx1"/>
                </a:solidFill>
              </a:rPr>
              <a:t> at the train …”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 </a:t>
            </a:r>
            <a:r>
              <a:rPr lang="nl-BE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nl-BE" dirty="0">
                <a:solidFill>
                  <a:schemeClr val="tx1"/>
                </a:solidFill>
              </a:rPr>
              <a:t>: </a:t>
            </a:r>
            <a:r>
              <a:rPr lang="nl-BE" dirty="0" smtClean="0">
                <a:solidFill>
                  <a:schemeClr val="tx1"/>
                </a:solidFill>
              </a:rPr>
              <a:t>	</a:t>
            </a:r>
            <a:r>
              <a:rPr lang="nl-BE" sz="2400" dirty="0" smtClean="0">
                <a:solidFill>
                  <a:schemeClr val="tx1"/>
                </a:solidFill>
              </a:rPr>
              <a:t>“</a:t>
            </a:r>
            <a:r>
              <a:rPr lang="nl-BE" sz="2400" dirty="0" err="1">
                <a:solidFill>
                  <a:schemeClr val="tx1"/>
                </a:solidFill>
              </a:rPr>
              <a:t>This</a:t>
            </a:r>
            <a:r>
              <a:rPr lang="nl-BE" sz="2400" dirty="0">
                <a:solidFill>
                  <a:schemeClr val="tx1"/>
                </a:solidFill>
              </a:rPr>
              <a:t> train is </a:t>
            </a:r>
            <a:r>
              <a:rPr lang="nl-BE" sz="2400" dirty="0" err="1">
                <a:solidFill>
                  <a:schemeClr val="tx1"/>
                </a:solidFill>
              </a:rPr>
              <a:t>annoying</a:t>
            </a:r>
            <a:r>
              <a:rPr lang="nl-BE" sz="2400" dirty="0">
                <a:solidFill>
                  <a:schemeClr val="tx1"/>
                </a:solidFill>
              </a:rPr>
              <a:t> me!”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 </a:t>
            </a:r>
            <a:r>
              <a:rPr lang="nl-BE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nl-BE" dirty="0">
                <a:solidFill>
                  <a:schemeClr val="tx1"/>
                </a:solidFill>
              </a:rPr>
              <a:t>: </a:t>
            </a:r>
            <a:r>
              <a:rPr lang="nl-BE" dirty="0" smtClean="0">
                <a:solidFill>
                  <a:schemeClr val="tx1"/>
                </a:solidFill>
              </a:rPr>
              <a:t>	</a:t>
            </a:r>
            <a:r>
              <a:rPr lang="nl-BE" sz="2400" dirty="0" smtClean="0">
                <a:solidFill>
                  <a:schemeClr val="tx1"/>
                </a:solidFill>
              </a:rPr>
              <a:t>“</a:t>
            </a:r>
            <a:r>
              <a:rPr lang="nl-BE" sz="2400" dirty="0">
                <a:solidFill>
                  <a:schemeClr val="tx1"/>
                </a:solidFill>
              </a:rPr>
              <a:t>B-u-u-urn </a:t>
            </a:r>
            <a:r>
              <a:rPr lang="nl-BE" sz="2400" dirty="0" err="1">
                <a:solidFill>
                  <a:schemeClr val="tx1"/>
                </a:solidFill>
              </a:rPr>
              <a:t>it</a:t>
            </a:r>
            <a:r>
              <a:rPr lang="nl-BE" sz="2400" dirty="0" smtClean="0">
                <a:solidFill>
                  <a:schemeClr val="tx1"/>
                </a:solidFill>
              </a:rPr>
              <a:t>!”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+3 </a:t>
            </a:r>
            <a:r>
              <a:rPr lang="nl-BE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nl-BE" dirty="0" smtClean="0">
                <a:solidFill>
                  <a:schemeClr val="tx1"/>
                </a:solidFill>
              </a:rPr>
              <a:t>:	 </a:t>
            </a:r>
            <a:r>
              <a:rPr lang="nl-BE" sz="2400" dirty="0" smtClean="0">
                <a:solidFill>
                  <a:schemeClr val="tx1"/>
                </a:solidFill>
              </a:rPr>
              <a:t>The </a:t>
            </a:r>
            <a:r>
              <a:rPr lang="nl-BE" sz="2400" dirty="0" err="1" smtClean="0">
                <a:solidFill>
                  <a:schemeClr val="tx1"/>
                </a:solidFill>
              </a:rPr>
              <a:t>world</a:t>
            </a:r>
            <a:r>
              <a:rPr lang="nl-BE" sz="2400" dirty="0" smtClean="0">
                <a:solidFill>
                  <a:schemeClr val="tx1"/>
                </a:solidFill>
              </a:rPr>
              <a:t> </a:t>
            </a:r>
            <a:r>
              <a:rPr lang="nl-BE" sz="2400" dirty="0" err="1" smtClean="0">
                <a:solidFill>
                  <a:schemeClr val="tx1"/>
                </a:solidFill>
              </a:rPr>
              <a:t>explodes</a:t>
            </a:r>
            <a:r>
              <a:rPr lang="nl-BE" sz="2400" dirty="0" smtClean="0">
                <a:solidFill>
                  <a:schemeClr val="tx1"/>
                </a:solidFill>
              </a:rPr>
              <a:t> (</a:t>
            </a:r>
            <a:r>
              <a:rPr lang="nl-BE" sz="2400" i="1" dirty="0" err="1" smtClean="0">
                <a:solidFill>
                  <a:schemeClr val="tx1"/>
                </a:solidFill>
              </a:rPr>
              <a:t>exception</a:t>
            </a:r>
            <a:r>
              <a:rPr lang="nl-BE" sz="2400" dirty="0" smtClean="0">
                <a:solidFill>
                  <a:schemeClr val="tx1"/>
                </a:solidFill>
              </a:rPr>
              <a:t>)</a:t>
            </a:r>
            <a:endParaRPr lang="nl-B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7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43000" y="381000"/>
            <a:ext cx="7112977" cy="1008063"/>
          </a:xfrm>
        </p:spPr>
        <p:txBody>
          <a:bodyPr/>
          <a:lstStyle/>
          <a:p>
            <a:r>
              <a:rPr lang="nl-BE" dirty="0" smtClean="0"/>
              <a:t>Environment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17000" y="1628800"/>
            <a:ext cx="7844520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sz="2800" dirty="0" smtClean="0"/>
              <a:t> Use the following credentials</a:t>
            </a:r>
          </a:p>
          <a:p>
            <a:pPr lvl="1">
              <a:buFont typeface="Arial" pitchFamily="34" charset="0"/>
              <a:buChar char="•"/>
            </a:pPr>
            <a:r>
              <a:rPr lang="nl-BE" sz="2800" dirty="0"/>
              <a:t> </a:t>
            </a:r>
            <a:r>
              <a:rPr lang="nl-BE" sz="2800" dirty="0" smtClean="0"/>
              <a:t>Username: XPCegeka</a:t>
            </a:r>
          </a:p>
          <a:p>
            <a:pPr lvl="1">
              <a:buFont typeface="Arial" pitchFamily="34" charset="0"/>
              <a:buChar char="•"/>
            </a:pPr>
            <a:r>
              <a:rPr lang="nl-BE" sz="2800" dirty="0"/>
              <a:t> </a:t>
            </a:r>
            <a:r>
              <a:rPr lang="nl-BE" sz="2800" dirty="0" smtClean="0"/>
              <a:t>Password: Cegeka01 </a:t>
            </a:r>
          </a:p>
          <a:p>
            <a:pPr>
              <a:buFont typeface="Arial" pitchFamily="34" charset="0"/>
              <a:buChar char="•"/>
            </a:pPr>
            <a:r>
              <a:rPr lang="nl-BE" sz="2800" dirty="0" smtClean="0"/>
              <a:t> Get </a:t>
            </a:r>
            <a:r>
              <a:rPr lang="nl-BE" sz="2800" dirty="0"/>
              <a:t>the source from github in Visual Studio</a:t>
            </a:r>
          </a:p>
          <a:p>
            <a:pPr lvl="1">
              <a:buFont typeface="Arial" pitchFamily="34" charset="0"/>
              <a:buChar char="•"/>
            </a:pPr>
            <a:r>
              <a:rPr lang="nl-BE" sz="2800" dirty="0"/>
              <a:t> In TeamExplorer clone the following url </a:t>
            </a:r>
          </a:p>
          <a:p>
            <a:pPr lvl="1"/>
            <a:r>
              <a:rPr lang="nl-BE" sz="2000" dirty="0">
                <a:latin typeface="Courier New"/>
                <a:cs typeface="Courier New"/>
                <a:hlinkClick r:id="rId3"/>
              </a:rPr>
              <a:t>https://github.com/XPCegeka/XPTraining.NET</a:t>
            </a:r>
            <a:r>
              <a:rPr lang="nl-BE" sz="2000" dirty="0">
                <a:latin typeface="Courier New"/>
                <a:cs typeface="Courier New"/>
              </a:rPr>
              <a:t> </a:t>
            </a:r>
            <a:r>
              <a:rPr lang="nl-BE" sz="2800" dirty="0"/>
              <a:t>to</a:t>
            </a:r>
          </a:p>
          <a:p>
            <a:pPr lvl="1"/>
            <a:r>
              <a:rPr lang="nl-BE" sz="2000" dirty="0">
                <a:latin typeface="Courier New"/>
                <a:cs typeface="Courier New"/>
              </a:rPr>
              <a:t>D:\Git\XPTraining.NET</a:t>
            </a:r>
          </a:p>
          <a:p>
            <a:pPr>
              <a:buFont typeface="Arial" pitchFamily="34" charset="0"/>
              <a:buChar char="•"/>
            </a:pPr>
            <a:r>
              <a:rPr lang="nl-BE" sz="2800" dirty="0" smtClean="0"/>
              <a:t> Double click, create your own branch and publish it</a:t>
            </a:r>
          </a:p>
          <a:p>
            <a:pPr lvl="1"/>
            <a:r>
              <a:rPr lang="nl-BE" sz="2000" dirty="0" smtClean="0">
                <a:latin typeface="Courier New"/>
                <a:cs typeface="Courier New"/>
              </a:rPr>
              <a:t>&lt;team-name&gt;</a:t>
            </a:r>
            <a:br>
              <a:rPr lang="nl-BE" sz="2000" dirty="0" smtClean="0">
                <a:latin typeface="Courier New"/>
                <a:cs typeface="Courier New"/>
              </a:rPr>
            </a:br>
            <a:r>
              <a:rPr lang="nl-BE" sz="2800" dirty="0" smtClean="0"/>
              <a:t>Always work on your branch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 smtClean="0"/>
              <a:t>Commit and push after you finish an exercise</a:t>
            </a:r>
          </a:p>
        </p:txBody>
      </p:sp>
    </p:spTree>
    <p:extLst>
      <p:ext uri="{BB962C8B-B14F-4D97-AF65-F5344CB8AC3E}">
        <p14:creationId xmlns:p14="http://schemas.microsoft.com/office/powerpoint/2010/main" val="109744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Lab</a:t>
            </a:r>
            <a:endParaRPr lang="nl-BE" dirty="0"/>
          </a:p>
        </p:txBody>
      </p:sp>
      <p:pic>
        <p:nvPicPr>
          <p:cNvPr id="4" name="Picture 3" descr="http://www.geekoftheday.com/wp-content/uploads/2011/10/spacebook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6013"/>
            <a:ext cx="7543800" cy="4914225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358967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981808" y="2492376"/>
            <a:ext cx="7112977" cy="10080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Discuss exercise</a:t>
            </a:r>
          </a:p>
        </p:txBody>
      </p:sp>
    </p:spTree>
    <p:extLst>
      <p:ext uri="{BB962C8B-B14F-4D97-AF65-F5344CB8AC3E}">
        <p14:creationId xmlns:p14="http://schemas.microsoft.com/office/powerpoint/2010/main" val="140849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Bugfix</a:t>
            </a:r>
          </a:p>
        </p:txBody>
      </p:sp>
      <p:sp>
        <p:nvSpPr>
          <p:cNvPr id="3" name="Rectangle 2"/>
          <p:cNvSpPr/>
          <p:nvPr/>
        </p:nvSpPr>
        <p:spPr>
          <a:xfrm>
            <a:off x="650631" y="1412875"/>
            <a:ext cx="8175381" cy="45799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nl-BE" sz="3600" dirty="0">
                <a:latin typeface="+mn-lt"/>
              </a:rPr>
              <a:t>Write a failing test that reproduces bug</a:t>
            </a:r>
          </a:p>
          <a:p>
            <a:pPr>
              <a:lnSpc>
                <a:spcPct val="90000"/>
              </a:lnSpc>
              <a:defRPr/>
            </a:pPr>
            <a:endParaRPr lang="nl-BE" sz="3600" dirty="0">
              <a:latin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nl-BE" sz="3600" dirty="0">
                <a:latin typeface="+mn-lt"/>
              </a:rPr>
              <a:t>Fix bug</a:t>
            </a:r>
          </a:p>
          <a:p>
            <a:pPr>
              <a:lnSpc>
                <a:spcPct val="90000"/>
              </a:lnSpc>
              <a:defRPr/>
            </a:pPr>
            <a:endParaRPr lang="nl-BE" sz="3600" dirty="0">
              <a:latin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nl-BE" sz="3600" dirty="0">
                <a:latin typeface="+mn-lt"/>
              </a:rPr>
              <a:t>Refactor code</a:t>
            </a:r>
          </a:p>
          <a:p>
            <a:pPr>
              <a:lnSpc>
                <a:spcPct val="90000"/>
              </a:lnSpc>
              <a:defRPr/>
            </a:pPr>
            <a:endParaRPr lang="nl-BE" sz="3600" dirty="0">
              <a:latin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nl-BE" sz="3600" dirty="0">
                <a:latin typeface="+mn-lt"/>
              </a:rPr>
              <a:t>Check-in</a:t>
            </a:r>
          </a:p>
          <a:p>
            <a:pPr>
              <a:lnSpc>
                <a:spcPct val="90000"/>
              </a:lnSpc>
              <a:defRPr/>
            </a:pPr>
            <a:endParaRPr lang="nl-BE" sz="3600" dirty="0">
              <a:latin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nl-BE" sz="3600" dirty="0">
                <a:latin typeface="+mn-lt"/>
              </a:rPr>
              <a:t>=&gt;</a:t>
            </a:r>
            <a:r>
              <a:rPr lang="nl-BE" sz="3600" b="1" dirty="0">
                <a:latin typeface="+mn-lt"/>
              </a:rPr>
              <a:t> no</a:t>
            </a:r>
            <a:r>
              <a:rPr lang="nl-BE" sz="3600" dirty="0">
                <a:latin typeface="+mn-lt"/>
              </a:rPr>
              <a:t> </a:t>
            </a:r>
            <a:r>
              <a:rPr lang="nl-BE" sz="3600" b="1" dirty="0">
                <a:latin typeface="+mn-lt"/>
              </a:rPr>
              <a:t>regression</a:t>
            </a:r>
            <a:endParaRPr lang="nl-NL" sz="3600" b="1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971800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1338" y="27813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GB" sz="8800" dirty="0" smtClean="0"/>
              <a:t>XP</a:t>
            </a:r>
            <a:endParaRPr lang="nl-NL" sz="8800" dirty="0" smtClean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714501" y="765176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Simplicity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486400" y="1916113"/>
            <a:ext cx="3206262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Communication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5568462" y="479742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Feedback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915866" y="5229226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Courage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84639" y="2997201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Change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451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Lab</a:t>
            </a:r>
            <a:endParaRPr lang="nl-B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87" y="1831258"/>
            <a:ext cx="3124200" cy="437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15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83223" y="1628775"/>
            <a:ext cx="3522785" cy="2305050"/>
          </a:xfrm>
          <a:prstGeom prst="rect">
            <a:avLst/>
          </a:prstGeom>
          <a:solidFill>
            <a:srgbClr val="92D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/>
          </a:p>
        </p:txBody>
      </p:sp>
      <p:sp>
        <p:nvSpPr>
          <p:cNvPr id="7065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Mail</a:t>
            </a:r>
          </a:p>
        </p:txBody>
      </p:sp>
      <p:sp>
        <p:nvSpPr>
          <p:cNvPr id="3" name="Rectangle 2"/>
          <p:cNvSpPr/>
          <p:nvPr/>
        </p:nvSpPr>
        <p:spPr>
          <a:xfrm>
            <a:off x="1115158" y="1916113"/>
            <a:ext cx="2392973" cy="1657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BE" dirty="0"/>
              <a:t>ImmoWeb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69169" y="2060576"/>
            <a:ext cx="2392974" cy="16557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BE" dirty="0"/>
              <a:t>MailService</a:t>
            </a:r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 flipV="1">
            <a:off x="3508131" y="2708276"/>
            <a:ext cx="1861038" cy="3651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16200000">
            <a:off x="2304562" y="4157541"/>
            <a:ext cx="1079500" cy="10638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83982" y="5229225"/>
            <a:ext cx="4585188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nl-BE" sz="4400" dirty="0">
                <a:latin typeface="+mj-lt"/>
                <a:ea typeface="+mj-ea"/>
                <a:cs typeface="+mj-cs"/>
              </a:rPr>
              <a:t>system under test</a:t>
            </a:r>
          </a:p>
        </p:txBody>
      </p:sp>
    </p:spTree>
    <p:extLst>
      <p:ext uri="{BB962C8B-B14F-4D97-AF65-F5344CB8AC3E}">
        <p14:creationId xmlns:p14="http://schemas.microsoft.com/office/powerpoint/2010/main" val="17159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Double</a:t>
            </a:r>
            <a:endParaRPr lang="nl-NL" dirty="0" smtClean="0"/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1913793" y="1844675"/>
            <a:ext cx="6778869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spcAft>
                <a:spcPct val="50000"/>
              </a:spcAft>
              <a:buClr>
                <a:srgbClr val="006600"/>
              </a:buClr>
              <a:buSzPct val="130000"/>
              <a:buFont typeface="Wingdings" pitchFamily="2" charset="2"/>
              <a:buNone/>
            </a:pPr>
            <a:endParaRPr lang="nl-NL" sz="3200">
              <a:latin typeface="Tahoma" pitchFamily="34" charset="0"/>
            </a:endParaRPr>
          </a:p>
        </p:txBody>
      </p:sp>
      <p:pic>
        <p:nvPicPr>
          <p:cNvPr id="71684" name="Picture 4" descr="Test%20Doub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9028" y="1196975"/>
            <a:ext cx="5999285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35769" y="3143251"/>
            <a:ext cx="1582615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Tahoma" pitchFamily="34" charset="0"/>
              <a:buNone/>
            </a:pPr>
            <a:r>
              <a:rPr lang="nl-BE"/>
              <a:t>Immo Web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143750" y="928688"/>
            <a:ext cx="1780442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Tahoma" pitchFamily="34" charset="0"/>
              <a:buNone/>
            </a:pPr>
            <a:r>
              <a:rPr lang="nl-BE"/>
              <a:t>Mail Service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748097" y="2643188"/>
            <a:ext cx="1780442" cy="64633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Tahoma" pitchFamily="34" charset="0"/>
              <a:buNone/>
            </a:pPr>
            <a:r>
              <a:rPr lang="nl-BE"/>
              <a:t>Mail Service Test Double</a:t>
            </a:r>
          </a:p>
        </p:txBody>
      </p:sp>
      <p:sp>
        <p:nvSpPr>
          <p:cNvPr id="71688" name="TextBox 9"/>
          <p:cNvSpPr txBox="1">
            <a:spLocks noChangeArrowheads="1"/>
          </p:cNvSpPr>
          <p:nvPr/>
        </p:nvSpPr>
        <p:spPr bwMode="auto">
          <a:xfrm>
            <a:off x="2000251" y="5214939"/>
            <a:ext cx="35229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2000"/>
              <a:t>SUT: System Under Test</a:t>
            </a:r>
          </a:p>
          <a:p>
            <a:r>
              <a:rPr lang="nl-BE" sz="2000"/>
              <a:t>DOC: Depended-On Component</a:t>
            </a:r>
          </a:p>
        </p:txBody>
      </p:sp>
    </p:spTree>
    <p:extLst>
      <p:ext uri="{BB962C8B-B14F-4D97-AF65-F5344CB8AC3E}">
        <p14:creationId xmlns:p14="http://schemas.microsoft.com/office/powerpoint/2010/main" val="24572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3223" y="25654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Double</a:t>
            </a:r>
            <a:endParaRPr lang="nl-NL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709496" y="533400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simulate failure of external systems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17989" y="1484313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fast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438651" y="4868863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focused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67754" y="1628775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isolated(sandbox)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ttp://theworldsbestever.s3.amazonaws.com/blog/wp-content/uploads/2012/05/stunt-doubles-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1374"/>
            <a:ext cx="47625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37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Stub</a:t>
            </a:r>
            <a:endParaRPr lang="nl-NL" dirty="0" smtClean="0"/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1314451" y="1844675"/>
            <a:ext cx="6778869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spcAft>
                <a:spcPct val="50000"/>
              </a:spcAft>
              <a:buClr>
                <a:srgbClr val="006600"/>
              </a:buClr>
              <a:buSzPct val="130000"/>
              <a:buFont typeface="Wingdings" pitchFamily="2" charset="2"/>
              <a:buNone/>
            </a:pPr>
            <a:endParaRPr lang="nl-NL" sz="3200">
              <a:latin typeface="Tahoma" pitchFamily="34" charset="0"/>
            </a:endParaRPr>
          </a:p>
        </p:txBody>
      </p:sp>
      <p:pic>
        <p:nvPicPr>
          <p:cNvPr id="73732" name="Picture 4" descr="Test%20Stu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3743" y="1196976"/>
            <a:ext cx="6581042" cy="411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01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Demo: Test </a:t>
            </a:r>
            <a:r>
              <a:rPr lang="nl-BE" dirty="0" err="1" smtClean="0"/>
              <a:t>Stub</a:t>
            </a:r>
            <a:endParaRPr lang="nl-NL" dirty="0" smtClean="0"/>
          </a:p>
        </p:txBody>
      </p:sp>
      <p:sp>
        <p:nvSpPr>
          <p:cNvPr id="74755" name="Rectangle 3"/>
          <p:cNvSpPr>
            <a:spLocks noGrp="1" noChangeAspect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Demo: </a:t>
            </a:r>
            <a:r>
              <a:rPr lang="nl-BE" dirty="0" err="1" smtClean="0"/>
              <a:t>Greeting</a:t>
            </a:r>
            <a:r>
              <a:rPr lang="nl-BE" dirty="0" smtClean="0"/>
              <a:t> </a:t>
            </a:r>
            <a:r>
              <a:rPr lang="nl-BE" dirty="0" err="1" smtClean="0"/>
              <a:t>dependent</a:t>
            </a:r>
            <a:r>
              <a:rPr lang="nl-BE" dirty="0" smtClean="0"/>
              <a:t> on time</a:t>
            </a:r>
          </a:p>
          <a:p>
            <a:pPr lvl="1" eaLnBrk="1" hangingPunct="1"/>
            <a:r>
              <a:rPr lang="nl-BE" dirty="0" err="1" smtClean="0"/>
              <a:t>Goodmorning</a:t>
            </a:r>
            <a:endParaRPr lang="nl-BE" dirty="0" smtClean="0"/>
          </a:p>
          <a:p>
            <a:pPr lvl="1" eaLnBrk="1" hangingPunct="1"/>
            <a:r>
              <a:rPr lang="nl-BE" dirty="0" err="1" smtClean="0"/>
              <a:t>Good</a:t>
            </a:r>
            <a:r>
              <a:rPr lang="nl-BE" dirty="0" smtClean="0"/>
              <a:t> </a:t>
            </a:r>
            <a:r>
              <a:rPr lang="nl-BE" dirty="0" err="1" smtClean="0"/>
              <a:t>day</a:t>
            </a:r>
            <a:endParaRPr lang="nl-BE" dirty="0" smtClean="0"/>
          </a:p>
          <a:p>
            <a:r>
              <a:rPr lang="nl-BE" dirty="0" err="1" smtClean="0"/>
              <a:t>Use</a:t>
            </a:r>
            <a:r>
              <a:rPr lang="nl-BE" dirty="0" smtClean="0"/>
              <a:t> a </a:t>
            </a:r>
            <a:r>
              <a:rPr lang="nl-BE" dirty="0" err="1" smtClean="0"/>
              <a:t>stub</a:t>
            </a:r>
            <a:r>
              <a:rPr lang="nl-BE" dirty="0" smtClean="0"/>
              <a:t> </a:t>
            </a:r>
            <a:r>
              <a:rPr lang="nl-BE" dirty="0" err="1" smtClean="0"/>
              <a:t>for</a:t>
            </a:r>
            <a:r>
              <a:rPr lang="nl-BE" dirty="0" smtClean="0"/>
              <a:t> the class </a:t>
            </a:r>
            <a:r>
              <a:rPr lang="nl-BE" dirty="0" err="1" smtClean="0"/>
              <a:t>that</a:t>
            </a:r>
            <a:r>
              <a:rPr lang="nl-BE" dirty="0" smtClean="0"/>
              <a:t> </a:t>
            </a:r>
            <a:r>
              <a:rPr lang="nl-BE" dirty="0" err="1" smtClean="0"/>
              <a:t>tells</a:t>
            </a:r>
            <a:r>
              <a:rPr lang="nl-BE" dirty="0" smtClean="0"/>
              <a:t> </a:t>
            </a:r>
            <a:r>
              <a:rPr lang="nl-BE" dirty="0" err="1" smtClean="0"/>
              <a:t>you</a:t>
            </a:r>
            <a:r>
              <a:rPr lang="nl-BE" dirty="0" smtClean="0"/>
              <a:t> the time</a:t>
            </a:r>
          </a:p>
          <a:p>
            <a:pPr eaLnBrk="1" hangingPunct="1">
              <a:buFont typeface="Tahoma" pitchFamily="34" charset="0"/>
              <a:buNone/>
            </a:pP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47589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Mock</a:t>
            </a:r>
            <a:endParaRPr lang="nl-NL" dirty="0" smtClean="0"/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1913793" y="1844675"/>
            <a:ext cx="6778869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spcAft>
                <a:spcPct val="50000"/>
              </a:spcAft>
              <a:buClr>
                <a:srgbClr val="006600"/>
              </a:buClr>
              <a:buSzPct val="130000"/>
              <a:buFont typeface="Wingdings" pitchFamily="2" charset="2"/>
              <a:buNone/>
            </a:pPr>
            <a:endParaRPr lang="nl-NL" sz="3200">
              <a:latin typeface="Tahoma" pitchFamily="34" charset="0"/>
            </a:endParaRPr>
          </a:p>
        </p:txBody>
      </p:sp>
      <p:pic>
        <p:nvPicPr>
          <p:cNvPr id="75780" name="Picture 4" descr="Mock%20Obje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4450" y="1268413"/>
            <a:ext cx="6646985" cy="41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7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Demo: NSubstitute</a:t>
            </a:r>
            <a:endParaRPr lang="nl-NL" dirty="0" smtClean="0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1913793" y="1844675"/>
            <a:ext cx="6778869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spcAft>
                <a:spcPct val="50000"/>
              </a:spcAft>
              <a:buClr>
                <a:srgbClr val="006600"/>
              </a:buClr>
              <a:buSzPct val="130000"/>
              <a:buFont typeface="Wingdings" pitchFamily="2" charset="2"/>
              <a:buNone/>
            </a:pPr>
            <a:endParaRPr lang="nl-NL" sz="3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 bwMode="auto">
          <a:xfrm>
            <a:off x="-14356" y="116632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Exercise on integration tests</a:t>
            </a:r>
          </a:p>
        </p:txBody>
      </p:sp>
      <p:sp>
        <p:nvSpPr>
          <p:cNvPr id="3" name="Rectangle 3"/>
          <p:cNvSpPr txBox="1">
            <a:spLocks noChangeAspect="1" noChangeArrowheads="1"/>
          </p:cNvSpPr>
          <p:nvPr/>
        </p:nvSpPr>
        <p:spPr>
          <a:xfrm>
            <a:off x="45726" y="606921"/>
            <a:ext cx="8242788" cy="4319588"/>
          </a:xfrm>
          <a:prstGeom prst="rect">
            <a:avLst/>
          </a:prstGeom>
        </p:spPr>
        <p:txBody>
          <a:bodyPr/>
          <a:lstStyle/>
          <a:p>
            <a:pPr marL="358775" indent="-358775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endParaRPr lang="nl-BE" sz="1800" kern="0" dirty="0">
              <a:latin typeface="+mn-lt"/>
            </a:endParaRPr>
          </a:p>
        </p:txBody>
      </p:sp>
      <p:sp>
        <p:nvSpPr>
          <p:cNvPr id="92164" name="AutoShape 6"/>
          <p:cNvSpPr>
            <a:spLocks noChangeArrowheads="1"/>
          </p:cNvSpPr>
          <p:nvPr/>
        </p:nvSpPr>
        <p:spPr bwMode="auto">
          <a:xfrm>
            <a:off x="1508179" y="1183184"/>
            <a:ext cx="4220308" cy="4589462"/>
          </a:xfrm>
          <a:prstGeom prst="roundRect">
            <a:avLst>
              <a:gd name="adj" fmla="val 8333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endParaRPr lang="nl-BE" sz="1600">
              <a:solidFill>
                <a:srgbClr val="4D4D4D"/>
              </a:solidFill>
            </a:endParaRPr>
          </a:p>
        </p:txBody>
      </p:sp>
      <p:sp>
        <p:nvSpPr>
          <p:cNvPr id="92165" name="Rectangle 10"/>
          <p:cNvSpPr>
            <a:spLocks noChangeArrowheads="1"/>
          </p:cNvSpPr>
          <p:nvPr/>
        </p:nvSpPr>
        <p:spPr bwMode="auto">
          <a:xfrm>
            <a:off x="2004944" y="4272459"/>
            <a:ext cx="1121020" cy="571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FTPExporter</a:t>
            </a:r>
            <a:endParaRPr lang="en-GB" sz="1400" b="1"/>
          </a:p>
        </p:txBody>
      </p:sp>
      <p:sp>
        <p:nvSpPr>
          <p:cNvPr id="92166" name="Rectangle 12"/>
          <p:cNvSpPr>
            <a:spLocks noChangeArrowheads="1"/>
          </p:cNvSpPr>
          <p:nvPr/>
        </p:nvSpPr>
        <p:spPr bwMode="auto">
          <a:xfrm>
            <a:off x="3653503" y="4272459"/>
            <a:ext cx="1547446" cy="571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Apache Commons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FTPClient</a:t>
            </a:r>
            <a:endParaRPr lang="en-GB" sz="1400" b="1"/>
          </a:p>
        </p:txBody>
      </p:sp>
      <p:cxnSp>
        <p:nvCxnSpPr>
          <p:cNvPr id="92167" name="AutoShape 21"/>
          <p:cNvCxnSpPr>
            <a:cxnSpLocks noChangeShapeType="1"/>
            <a:stCxn id="92165" idx="3"/>
            <a:endCxn id="92166" idx="1"/>
          </p:cNvCxnSpPr>
          <p:nvPr/>
        </p:nvCxnSpPr>
        <p:spPr bwMode="auto">
          <a:xfrm>
            <a:off x="3125964" y="4558210"/>
            <a:ext cx="527538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168" name="AutoShape 22"/>
          <p:cNvCxnSpPr>
            <a:cxnSpLocks noChangeShapeType="1"/>
            <a:stCxn id="92166" idx="3"/>
            <a:endCxn id="11" idx="2"/>
          </p:cNvCxnSpPr>
          <p:nvPr/>
        </p:nvCxnSpPr>
        <p:spPr bwMode="auto">
          <a:xfrm flipV="1">
            <a:off x="5200949" y="4523285"/>
            <a:ext cx="728296" cy="349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Cloud 10"/>
          <p:cNvSpPr/>
          <p:nvPr/>
        </p:nvSpPr>
        <p:spPr bwMode="auto">
          <a:xfrm>
            <a:off x="5926314" y="4129584"/>
            <a:ext cx="923192" cy="78581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cxnSp>
        <p:nvCxnSpPr>
          <p:cNvPr id="92170" name="Straight Arrow Connector 43"/>
          <p:cNvCxnSpPr>
            <a:cxnSpLocks noChangeShapeType="1"/>
            <a:stCxn id="11" idx="0"/>
            <a:endCxn id="92180" idx="1"/>
          </p:cNvCxnSpPr>
          <p:nvPr/>
        </p:nvCxnSpPr>
        <p:spPr bwMode="auto">
          <a:xfrm>
            <a:off x="6848041" y="4523285"/>
            <a:ext cx="331177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2171" name="Rectangle 10"/>
          <p:cNvSpPr>
            <a:spLocks noChangeArrowheads="1"/>
          </p:cNvSpPr>
          <p:nvPr/>
        </p:nvSpPr>
        <p:spPr bwMode="auto">
          <a:xfrm>
            <a:off x="1640064" y="2129334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1</a:t>
            </a:r>
            <a:endParaRPr lang="en-GB" sz="1400" b="1"/>
          </a:p>
        </p:txBody>
      </p:sp>
      <p:sp>
        <p:nvSpPr>
          <p:cNvPr id="92172" name="Rectangle 10"/>
          <p:cNvSpPr>
            <a:spLocks noChangeArrowheads="1"/>
          </p:cNvSpPr>
          <p:nvPr/>
        </p:nvSpPr>
        <p:spPr bwMode="auto">
          <a:xfrm>
            <a:off x="2827026" y="2129334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2</a:t>
            </a:r>
            <a:endParaRPr lang="en-GB" sz="1400" b="1"/>
          </a:p>
        </p:txBody>
      </p:sp>
      <p:sp>
        <p:nvSpPr>
          <p:cNvPr id="92173" name="Rectangle 10"/>
          <p:cNvSpPr>
            <a:spLocks noChangeArrowheads="1"/>
          </p:cNvSpPr>
          <p:nvPr/>
        </p:nvSpPr>
        <p:spPr bwMode="auto">
          <a:xfrm>
            <a:off x="4013987" y="2129334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3</a:t>
            </a:r>
            <a:endParaRPr lang="en-GB" sz="1400" b="1"/>
          </a:p>
        </p:txBody>
      </p:sp>
      <p:cxnSp>
        <p:nvCxnSpPr>
          <p:cNvPr id="92174" name="Straight Arrow Connector 51"/>
          <p:cNvCxnSpPr>
            <a:cxnSpLocks noChangeShapeType="1"/>
            <a:stCxn id="92171" idx="2"/>
            <a:endCxn id="92165" idx="0"/>
          </p:cNvCxnSpPr>
          <p:nvPr/>
        </p:nvCxnSpPr>
        <p:spPr bwMode="auto">
          <a:xfrm rot="16200000" flipH="1">
            <a:off x="1638477" y="3344749"/>
            <a:ext cx="1489075" cy="36634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2175" name="Straight Arrow Connector 53"/>
          <p:cNvCxnSpPr>
            <a:cxnSpLocks noChangeShapeType="1"/>
            <a:stCxn id="92172" idx="2"/>
            <a:endCxn id="92165" idx="0"/>
          </p:cNvCxnSpPr>
          <p:nvPr/>
        </p:nvCxnSpPr>
        <p:spPr bwMode="auto">
          <a:xfrm rot="5400000">
            <a:off x="2231957" y="3117615"/>
            <a:ext cx="1489075" cy="8206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2176" name="Straight Arrow Connector 55"/>
          <p:cNvCxnSpPr>
            <a:cxnSpLocks noChangeShapeType="1"/>
            <a:stCxn id="92173" idx="2"/>
            <a:endCxn id="92165" idx="0"/>
          </p:cNvCxnSpPr>
          <p:nvPr/>
        </p:nvCxnSpPr>
        <p:spPr bwMode="auto">
          <a:xfrm rot="5400000">
            <a:off x="2826171" y="2523401"/>
            <a:ext cx="1489075" cy="200904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2177" name="Straight Connector 72"/>
          <p:cNvCxnSpPr>
            <a:cxnSpLocks noChangeShapeType="1"/>
            <a:stCxn id="92164" idx="1"/>
            <a:endCxn id="92164" idx="3"/>
          </p:cNvCxnSpPr>
          <p:nvPr/>
        </p:nvCxnSpPr>
        <p:spPr bwMode="auto">
          <a:xfrm rot="10800000" flipH="1">
            <a:off x="1508179" y="3478709"/>
            <a:ext cx="422030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92178" name="TextBox 74"/>
          <p:cNvSpPr txBox="1">
            <a:spLocks noChangeArrowheads="1"/>
          </p:cNvSpPr>
          <p:nvPr/>
        </p:nvSpPr>
        <p:spPr bwMode="auto">
          <a:xfrm>
            <a:off x="2761083" y="5415460"/>
            <a:ext cx="1983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Infrastructure layer</a:t>
            </a:r>
          </a:p>
        </p:txBody>
      </p:sp>
      <p:sp>
        <p:nvSpPr>
          <p:cNvPr id="92179" name="TextBox 75"/>
          <p:cNvSpPr txBox="1">
            <a:spLocks noChangeArrowheads="1"/>
          </p:cNvSpPr>
          <p:nvPr/>
        </p:nvSpPr>
        <p:spPr bwMode="auto">
          <a:xfrm>
            <a:off x="2695141" y="1200646"/>
            <a:ext cx="1427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Domain layer</a:t>
            </a:r>
          </a:p>
        </p:txBody>
      </p:sp>
      <p:sp>
        <p:nvSpPr>
          <p:cNvPr id="92180" name="AutoShape 5"/>
          <p:cNvSpPr>
            <a:spLocks noChangeArrowheads="1"/>
          </p:cNvSpPr>
          <p:nvPr/>
        </p:nvSpPr>
        <p:spPr bwMode="auto">
          <a:xfrm>
            <a:off x="7179218" y="3843834"/>
            <a:ext cx="1252903" cy="1357312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nl-BE" sz="1600">
                <a:solidFill>
                  <a:srgbClr val="4D4D4D"/>
                </a:solidFill>
              </a:rPr>
              <a:t>FTPServer</a:t>
            </a:r>
            <a:endParaRPr lang="en-GB" sz="160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3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AutoShape 6"/>
          <p:cNvSpPr>
            <a:spLocks noChangeArrowheads="1"/>
          </p:cNvSpPr>
          <p:nvPr/>
        </p:nvSpPr>
        <p:spPr bwMode="auto">
          <a:xfrm>
            <a:off x="1468315" y="1268413"/>
            <a:ext cx="4220308" cy="4589462"/>
          </a:xfrm>
          <a:prstGeom prst="roundRect">
            <a:avLst>
              <a:gd name="adj" fmla="val 8333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endParaRPr lang="nl-BE" sz="1600">
              <a:solidFill>
                <a:srgbClr val="4D4D4D"/>
              </a:solidFill>
            </a:endParaRPr>
          </a:p>
        </p:txBody>
      </p:sp>
      <p:sp>
        <p:nvSpPr>
          <p:cNvPr id="94211" name="Rectangle 10"/>
          <p:cNvSpPr>
            <a:spLocks noChangeArrowheads="1"/>
          </p:cNvSpPr>
          <p:nvPr/>
        </p:nvSpPr>
        <p:spPr bwMode="auto">
          <a:xfrm>
            <a:off x="1965082" y="4357689"/>
            <a:ext cx="1121019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FTPExporter</a:t>
            </a:r>
            <a:endParaRPr lang="en-GB" sz="1400" b="1"/>
          </a:p>
        </p:txBody>
      </p:sp>
      <p:cxnSp>
        <p:nvCxnSpPr>
          <p:cNvPr id="94212" name="AutoShape 21"/>
          <p:cNvCxnSpPr>
            <a:cxnSpLocks noChangeShapeType="1"/>
            <a:stCxn id="94211" idx="3"/>
            <a:endCxn id="94230" idx="1"/>
          </p:cNvCxnSpPr>
          <p:nvPr/>
        </p:nvCxnSpPr>
        <p:spPr bwMode="auto">
          <a:xfrm>
            <a:off x="3086100" y="4613275"/>
            <a:ext cx="5275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213" name="AutoShape 22"/>
          <p:cNvCxnSpPr>
            <a:cxnSpLocks noChangeShapeType="1"/>
            <a:stCxn id="94230" idx="3"/>
            <a:endCxn id="41" idx="2"/>
          </p:cNvCxnSpPr>
          <p:nvPr/>
        </p:nvCxnSpPr>
        <p:spPr bwMode="auto">
          <a:xfrm flipV="1">
            <a:off x="5161084" y="4608513"/>
            <a:ext cx="728297" cy="47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4214" name="Rectangle 32"/>
          <p:cNvSpPr>
            <a:spLocks noGrp="1" noChangeArrowheads="1"/>
          </p:cNvSpPr>
          <p:nvPr>
            <p:ph type="title"/>
          </p:nvPr>
        </p:nvSpPr>
        <p:spPr bwMode="auto">
          <a:xfrm>
            <a:off x="716573" y="214314"/>
            <a:ext cx="7877908" cy="9286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BusinessComponent1 unit test</a:t>
            </a:r>
            <a:endParaRPr lang="en-GB" dirty="0" smtClean="0"/>
          </a:p>
        </p:txBody>
      </p:sp>
      <p:sp>
        <p:nvSpPr>
          <p:cNvPr id="41" name="Cloud 40"/>
          <p:cNvSpPr/>
          <p:nvPr/>
        </p:nvSpPr>
        <p:spPr bwMode="auto">
          <a:xfrm>
            <a:off x="5886451" y="4214813"/>
            <a:ext cx="923192" cy="78581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cxnSp>
        <p:nvCxnSpPr>
          <p:cNvPr id="94216" name="Straight Arrow Connector 43"/>
          <p:cNvCxnSpPr>
            <a:cxnSpLocks noChangeShapeType="1"/>
            <a:stCxn id="41" idx="0"/>
            <a:endCxn id="94228" idx="1"/>
          </p:cNvCxnSpPr>
          <p:nvPr/>
        </p:nvCxnSpPr>
        <p:spPr bwMode="auto">
          <a:xfrm>
            <a:off x="6808177" y="4608514"/>
            <a:ext cx="331177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4217" name="Rectangle 10"/>
          <p:cNvSpPr>
            <a:spLocks noChangeArrowheads="1"/>
          </p:cNvSpPr>
          <p:nvPr/>
        </p:nvSpPr>
        <p:spPr bwMode="auto">
          <a:xfrm>
            <a:off x="1600200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1</a:t>
            </a:r>
            <a:endParaRPr lang="en-GB" sz="1400" b="1"/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2787161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2</a:t>
            </a:r>
            <a:endParaRPr lang="en-GB" sz="1400" b="1"/>
          </a:p>
        </p:txBody>
      </p:sp>
      <p:sp>
        <p:nvSpPr>
          <p:cNvPr id="94219" name="Rectangle 10"/>
          <p:cNvSpPr>
            <a:spLocks noChangeArrowheads="1"/>
          </p:cNvSpPr>
          <p:nvPr/>
        </p:nvSpPr>
        <p:spPr bwMode="auto">
          <a:xfrm>
            <a:off x="3974123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3</a:t>
            </a:r>
            <a:endParaRPr lang="en-GB" sz="1400" b="1"/>
          </a:p>
        </p:txBody>
      </p:sp>
      <p:cxnSp>
        <p:nvCxnSpPr>
          <p:cNvPr id="94220" name="Straight Arrow Connector 51"/>
          <p:cNvCxnSpPr>
            <a:cxnSpLocks noChangeShapeType="1"/>
            <a:stCxn id="94217" idx="2"/>
            <a:endCxn id="94211" idx="0"/>
          </p:cNvCxnSpPr>
          <p:nvPr/>
        </p:nvCxnSpPr>
        <p:spPr bwMode="auto">
          <a:xfrm rot="16200000" flipH="1">
            <a:off x="1598613" y="3429978"/>
            <a:ext cx="1489075" cy="36634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1" name="Straight Arrow Connector 53"/>
          <p:cNvCxnSpPr>
            <a:cxnSpLocks noChangeShapeType="1"/>
            <a:stCxn id="94218" idx="2"/>
            <a:endCxn id="94211" idx="0"/>
          </p:cNvCxnSpPr>
          <p:nvPr/>
        </p:nvCxnSpPr>
        <p:spPr bwMode="auto">
          <a:xfrm rot="5400000">
            <a:off x="2192093" y="3202844"/>
            <a:ext cx="1489075" cy="8206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2" name="Straight Arrow Connector 55"/>
          <p:cNvCxnSpPr>
            <a:cxnSpLocks noChangeShapeType="1"/>
            <a:stCxn id="94219" idx="2"/>
            <a:endCxn id="94211" idx="0"/>
          </p:cNvCxnSpPr>
          <p:nvPr/>
        </p:nvCxnSpPr>
        <p:spPr bwMode="auto">
          <a:xfrm rot="5400000">
            <a:off x="2786307" y="2608630"/>
            <a:ext cx="1489075" cy="200904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3" name="Straight Connector 72"/>
          <p:cNvCxnSpPr>
            <a:cxnSpLocks noChangeShapeType="1"/>
            <a:stCxn id="94210" idx="1"/>
            <a:endCxn id="94210" idx="3"/>
          </p:cNvCxnSpPr>
          <p:nvPr/>
        </p:nvCxnSpPr>
        <p:spPr bwMode="auto">
          <a:xfrm rot="10800000" flipH="1">
            <a:off x="1468315" y="3563938"/>
            <a:ext cx="422030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94224" name="TextBox 74"/>
          <p:cNvSpPr txBox="1">
            <a:spLocks noChangeArrowheads="1"/>
          </p:cNvSpPr>
          <p:nvPr/>
        </p:nvSpPr>
        <p:spPr bwMode="auto">
          <a:xfrm>
            <a:off x="2721219" y="5500689"/>
            <a:ext cx="1983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Infrastructure layer</a:t>
            </a:r>
          </a:p>
        </p:txBody>
      </p:sp>
      <p:sp>
        <p:nvSpPr>
          <p:cNvPr id="94225" name="TextBox 75"/>
          <p:cNvSpPr txBox="1">
            <a:spLocks noChangeArrowheads="1"/>
          </p:cNvSpPr>
          <p:nvPr/>
        </p:nvSpPr>
        <p:spPr bwMode="auto">
          <a:xfrm>
            <a:off x="2655277" y="1285875"/>
            <a:ext cx="1427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Domain layer</a:t>
            </a:r>
          </a:p>
        </p:txBody>
      </p:sp>
      <p:sp>
        <p:nvSpPr>
          <p:cNvPr id="94226" name="Rectangle 33"/>
          <p:cNvSpPr>
            <a:spLocks noChangeArrowheads="1"/>
          </p:cNvSpPr>
          <p:nvPr/>
        </p:nvSpPr>
        <p:spPr bwMode="auto">
          <a:xfrm>
            <a:off x="1468315" y="2143125"/>
            <a:ext cx="1318846" cy="857250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  <p:sp>
        <p:nvSpPr>
          <p:cNvPr id="94227" name="Rectangle 34"/>
          <p:cNvSpPr>
            <a:spLocks noChangeArrowheads="1"/>
          </p:cNvSpPr>
          <p:nvPr/>
        </p:nvSpPr>
        <p:spPr bwMode="auto">
          <a:xfrm>
            <a:off x="1863969" y="4214813"/>
            <a:ext cx="1318846" cy="857250"/>
          </a:xfrm>
          <a:prstGeom prst="rect">
            <a:avLst/>
          </a:prstGeom>
          <a:solidFill>
            <a:srgbClr val="00FF00">
              <a:alpha val="50195"/>
            </a:srgbClr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  <p:sp>
        <p:nvSpPr>
          <p:cNvPr id="94228" name="AutoShape 5"/>
          <p:cNvSpPr>
            <a:spLocks noChangeArrowheads="1"/>
          </p:cNvSpPr>
          <p:nvPr/>
        </p:nvSpPr>
        <p:spPr bwMode="auto">
          <a:xfrm>
            <a:off x="7139354" y="3929063"/>
            <a:ext cx="1252904" cy="1357312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nl-BE" sz="1600">
                <a:solidFill>
                  <a:srgbClr val="4D4D4D"/>
                </a:solidFill>
              </a:rPr>
              <a:t>FTPServer</a:t>
            </a:r>
            <a:endParaRPr lang="en-GB" sz="1600">
              <a:solidFill>
                <a:srgbClr val="4D4D4D"/>
              </a:solidFill>
            </a:endParaRPr>
          </a:p>
        </p:txBody>
      </p:sp>
      <p:sp>
        <p:nvSpPr>
          <p:cNvPr id="94230" name="Rectangle 12"/>
          <p:cNvSpPr>
            <a:spLocks noChangeArrowheads="1"/>
          </p:cNvSpPr>
          <p:nvPr/>
        </p:nvSpPr>
        <p:spPr bwMode="auto">
          <a:xfrm>
            <a:off x="3613639" y="4357689"/>
            <a:ext cx="1547446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Apache Commons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FTPClient</a:t>
            </a:r>
            <a:endParaRPr lang="en-GB" sz="1400" b="1"/>
          </a:p>
        </p:txBody>
      </p:sp>
      <p:sp>
        <p:nvSpPr>
          <p:cNvPr id="22" name="Rectangle 33"/>
          <p:cNvSpPr>
            <a:spLocks noChangeArrowheads="1"/>
          </p:cNvSpPr>
          <p:nvPr/>
        </p:nvSpPr>
        <p:spPr bwMode="auto">
          <a:xfrm>
            <a:off x="7285892" y="1209675"/>
            <a:ext cx="791308" cy="428625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nl-BE"/>
              <a:t>SUT</a:t>
            </a:r>
          </a:p>
        </p:txBody>
      </p:sp>
      <p:sp>
        <p:nvSpPr>
          <p:cNvPr id="23" name="Rectangle 34"/>
          <p:cNvSpPr>
            <a:spLocks noChangeArrowheads="1"/>
          </p:cNvSpPr>
          <p:nvPr/>
        </p:nvSpPr>
        <p:spPr bwMode="auto">
          <a:xfrm>
            <a:off x="7285892" y="1709737"/>
            <a:ext cx="791308" cy="500063"/>
          </a:xfrm>
          <a:prstGeom prst="rect">
            <a:avLst/>
          </a:prstGeom>
          <a:solidFill>
            <a:srgbClr val="00FF00">
              <a:alpha val="50195"/>
            </a:srgbClr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nl-BE"/>
              <a:t>DOC</a:t>
            </a:r>
          </a:p>
        </p:txBody>
      </p:sp>
    </p:spTree>
    <p:extLst>
      <p:ext uri="{BB962C8B-B14F-4D97-AF65-F5344CB8AC3E}">
        <p14:creationId xmlns:p14="http://schemas.microsoft.com/office/powerpoint/2010/main" val="14435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6" grpId="0" animBg="1"/>
      <p:bldP spid="942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8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AutoShape 6"/>
          <p:cNvSpPr>
            <a:spLocks noChangeArrowheads="1"/>
          </p:cNvSpPr>
          <p:nvPr/>
        </p:nvSpPr>
        <p:spPr bwMode="auto">
          <a:xfrm>
            <a:off x="1468315" y="1268413"/>
            <a:ext cx="4220308" cy="4589462"/>
          </a:xfrm>
          <a:prstGeom prst="roundRect">
            <a:avLst>
              <a:gd name="adj" fmla="val 8333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endParaRPr lang="nl-BE" sz="1600">
              <a:solidFill>
                <a:srgbClr val="4D4D4D"/>
              </a:solidFill>
            </a:endParaRPr>
          </a:p>
        </p:txBody>
      </p:sp>
      <p:sp>
        <p:nvSpPr>
          <p:cNvPr id="94211" name="Rectangle 10"/>
          <p:cNvSpPr>
            <a:spLocks noChangeArrowheads="1"/>
          </p:cNvSpPr>
          <p:nvPr/>
        </p:nvSpPr>
        <p:spPr bwMode="auto">
          <a:xfrm>
            <a:off x="1965082" y="4357689"/>
            <a:ext cx="1121019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FTPExporter</a:t>
            </a:r>
            <a:endParaRPr lang="en-GB" sz="1400" b="1"/>
          </a:p>
        </p:txBody>
      </p:sp>
      <p:cxnSp>
        <p:nvCxnSpPr>
          <p:cNvPr id="94212" name="AutoShape 21"/>
          <p:cNvCxnSpPr>
            <a:cxnSpLocks noChangeShapeType="1"/>
            <a:stCxn id="94211" idx="3"/>
            <a:endCxn id="94230" idx="1"/>
          </p:cNvCxnSpPr>
          <p:nvPr/>
        </p:nvCxnSpPr>
        <p:spPr bwMode="auto">
          <a:xfrm>
            <a:off x="3086100" y="4613275"/>
            <a:ext cx="5275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213" name="AutoShape 22"/>
          <p:cNvCxnSpPr>
            <a:cxnSpLocks noChangeShapeType="1"/>
            <a:stCxn id="94230" idx="3"/>
            <a:endCxn id="41" idx="2"/>
          </p:cNvCxnSpPr>
          <p:nvPr/>
        </p:nvCxnSpPr>
        <p:spPr bwMode="auto">
          <a:xfrm flipV="1">
            <a:off x="5161084" y="4608513"/>
            <a:ext cx="728297" cy="47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4214" name="Rectangle 32"/>
          <p:cNvSpPr>
            <a:spLocks noGrp="1" noChangeArrowheads="1"/>
          </p:cNvSpPr>
          <p:nvPr>
            <p:ph type="title"/>
          </p:nvPr>
        </p:nvSpPr>
        <p:spPr bwMode="auto">
          <a:xfrm>
            <a:off x="716573" y="214314"/>
            <a:ext cx="7877908" cy="9286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err="1" smtClean="0"/>
              <a:t>FTPExporter</a:t>
            </a:r>
            <a:r>
              <a:rPr lang="nl-BE" dirty="0" smtClean="0"/>
              <a:t> unit test</a:t>
            </a:r>
            <a:endParaRPr lang="en-GB" dirty="0" smtClean="0"/>
          </a:p>
        </p:txBody>
      </p:sp>
      <p:sp>
        <p:nvSpPr>
          <p:cNvPr id="41" name="Cloud 40"/>
          <p:cNvSpPr/>
          <p:nvPr/>
        </p:nvSpPr>
        <p:spPr bwMode="auto">
          <a:xfrm>
            <a:off x="5886451" y="4214813"/>
            <a:ext cx="923192" cy="78581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cxnSp>
        <p:nvCxnSpPr>
          <p:cNvPr id="94216" name="Straight Arrow Connector 43"/>
          <p:cNvCxnSpPr>
            <a:cxnSpLocks noChangeShapeType="1"/>
            <a:stCxn id="41" idx="0"/>
            <a:endCxn id="94228" idx="1"/>
          </p:cNvCxnSpPr>
          <p:nvPr/>
        </p:nvCxnSpPr>
        <p:spPr bwMode="auto">
          <a:xfrm>
            <a:off x="6808177" y="4608514"/>
            <a:ext cx="331177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4217" name="Rectangle 10"/>
          <p:cNvSpPr>
            <a:spLocks noChangeArrowheads="1"/>
          </p:cNvSpPr>
          <p:nvPr/>
        </p:nvSpPr>
        <p:spPr bwMode="auto">
          <a:xfrm>
            <a:off x="1600200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1</a:t>
            </a:r>
            <a:endParaRPr lang="en-GB" sz="1400" b="1"/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2787161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2</a:t>
            </a:r>
            <a:endParaRPr lang="en-GB" sz="1400" b="1"/>
          </a:p>
        </p:txBody>
      </p:sp>
      <p:sp>
        <p:nvSpPr>
          <p:cNvPr id="94219" name="Rectangle 10"/>
          <p:cNvSpPr>
            <a:spLocks noChangeArrowheads="1"/>
          </p:cNvSpPr>
          <p:nvPr/>
        </p:nvSpPr>
        <p:spPr bwMode="auto">
          <a:xfrm>
            <a:off x="3974123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3</a:t>
            </a:r>
            <a:endParaRPr lang="en-GB" sz="1400" b="1"/>
          </a:p>
        </p:txBody>
      </p:sp>
      <p:cxnSp>
        <p:nvCxnSpPr>
          <p:cNvPr id="94220" name="Straight Arrow Connector 51"/>
          <p:cNvCxnSpPr>
            <a:cxnSpLocks noChangeShapeType="1"/>
            <a:stCxn id="94217" idx="2"/>
            <a:endCxn id="94211" idx="0"/>
          </p:cNvCxnSpPr>
          <p:nvPr/>
        </p:nvCxnSpPr>
        <p:spPr bwMode="auto">
          <a:xfrm rot="16200000" flipH="1">
            <a:off x="1598613" y="3429978"/>
            <a:ext cx="1489075" cy="36634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1" name="Straight Arrow Connector 53"/>
          <p:cNvCxnSpPr>
            <a:cxnSpLocks noChangeShapeType="1"/>
            <a:stCxn id="94218" idx="2"/>
            <a:endCxn id="94211" idx="0"/>
          </p:cNvCxnSpPr>
          <p:nvPr/>
        </p:nvCxnSpPr>
        <p:spPr bwMode="auto">
          <a:xfrm rot="5400000">
            <a:off x="2192093" y="3202844"/>
            <a:ext cx="1489075" cy="8206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2" name="Straight Arrow Connector 55"/>
          <p:cNvCxnSpPr>
            <a:cxnSpLocks noChangeShapeType="1"/>
            <a:stCxn id="94219" idx="2"/>
            <a:endCxn id="94211" idx="0"/>
          </p:cNvCxnSpPr>
          <p:nvPr/>
        </p:nvCxnSpPr>
        <p:spPr bwMode="auto">
          <a:xfrm rot="5400000">
            <a:off x="2786307" y="2608630"/>
            <a:ext cx="1489075" cy="200904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3" name="Straight Connector 72"/>
          <p:cNvCxnSpPr>
            <a:cxnSpLocks noChangeShapeType="1"/>
            <a:stCxn id="94210" idx="1"/>
            <a:endCxn id="94210" idx="3"/>
          </p:cNvCxnSpPr>
          <p:nvPr/>
        </p:nvCxnSpPr>
        <p:spPr bwMode="auto">
          <a:xfrm rot="10800000" flipH="1">
            <a:off x="1468315" y="3563938"/>
            <a:ext cx="422030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94224" name="TextBox 74"/>
          <p:cNvSpPr txBox="1">
            <a:spLocks noChangeArrowheads="1"/>
          </p:cNvSpPr>
          <p:nvPr/>
        </p:nvSpPr>
        <p:spPr bwMode="auto">
          <a:xfrm>
            <a:off x="2721219" y="5500689"/>
            <a:ext cx="1983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Infrastructure layer</a:t>
            </a:r>
          </a:p>
        </p:txBody>
      </p:sp>
      <p:sp>
        <p:nvSpPr>
          <p:cNvPr id="94225" name="TextBox 75"/>
          <p:cNvSpPr txBox="1">
            <a:spLocks noChangeArrowheads="1"/>
          </p:cNvSpPr>
          <p:nvPr/>
        </p:nvSpPr>
        <p:spPr bwMode="auto">
          <a:xfrm>
            <a:off x="2655277" y="1285875"/>
            <a:ext cx="1427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Domain layer</a:t>
            </a:r>
          </a:p>
        </p:txBody>
      </p:sp>
      <p:sp>
        <p:nvSpPr>
          <p:cNvPr id="94226" name="Rectangle 33"/>
          <p:cNvSpPr>
            <a:spLocks noChangeArrowheads="1"/>
          </p:cNvSpPr>
          <p:nvPr/>
        </p:nvSpPr>
        <p:spPr bwMode="auto">
          <a:xfrm>
            <a:off x="1866168" y="4186238"/>
            <a:ext cx="1318846" cy="857250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  <p:sp>
        <p:nvSpPr>
          <p:cNvPr id="94228" name="AutoShape 5"/>
          <p:cNvSpPr>
            <a:spLocks noChangeArrowheads="1"/>
          </p:cNvSpPr>
          <p:nvPr/>
        </p:nvSpPr>
        <p:spPr bwMode="auto">
          <a:xfrm>
            <a:off x="7139354" y="3929063"/>
            <a:ext cx="1252904" cy="1357312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nl-BE" sz="1600">
                <a:solidFill>
                  <a:srgbClr val="4D4D4D"/>
                </a:solidFill>
              </a:rPr>
              <a:t>FTPServer</a:t>
            </a:r>
            <a:endParaRPr lang="en-GB" sz="1600">
              <a:solidFill>
                <a:srgbClr val="4D4D4D"/>
              </a:solidFill>
            </a:endParaRPr>
          </a:p>
        </p:txBody>
      </p:sp>
      <p:sp>
        <p:nvSpPr>
          <p:cNvPr id="94230" name="Rectangle 12"/>
          <p:cNvSpPr>
            <a:spLocks noChangeArrowheads="1"/>
          </p:cNvSpPr>
          <p:nvPr/>
        </p:nvSpPr>
        <p:spPr bwMode="auto">
          <a:xfrm>
            <a:off x="3613639" y="4357689"/>
            <a:ext cx="1547446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Apache Commons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FTPClient</a:t>
            </a:r>
            <a:endParaRPr lang="en-GB" sz="1400" b="1"/>
          </a:p>
        </p:txBody>
      </p:sp>
      <p:sp>
        <p:nvSpPr>
          <p:cNvPr id="22" name="Rectangle 33"/>
          <p:cNvSpPr>
            <a:spLocks noChangeArrowheads="1"/>
          </p:cNvSpPr>
          <p:nvPr/>
        </p:nvSpPr>
        <p:spPr bwMode="auto">
          <a:xfrm>
            <a:off x="7285892" y="1209675"/>
            <a:ext cx="791308" cy="428625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nl-BE"/>
              <a:t>SUT</a:t>
            </a:r>
          </a:p>
        </p:txBody>
      </p:sp>
      <p:sp>
        <p:nvSpPr>
          <p:cNvPr id="23" name="Rectangle 34"/>
          <p:cNvSpPr>
            <a:spLocks noChangeArrowheads="1"/>
          </p:cNvSpPr>
          <p:nvPr/>
        </p:nvSpPr>
        <p:spPr bwMode="auto">
          <a:xfrm>
            <a:off x="7285892" y="1709737"/>
            <a:ext cx="791308" cy="500063"/>
          </a:xfrm>
          <a:prstGeom prst="rect">
            <a:avLst/>
          </a:prstGeom>
          <a:solidFill>
            <a:srgbClr val="00FF00">
              <a:alpha val="50195"/>
            </a:srgbClr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nl-BE"/>
              <a:t>DOC</a:t>
            </a:r>
          </a:p>
        </p:txBody>
      </p:sp>
      <p:sp>
        <p:nvSpPr>
          <p:cNvPr id="94227" name="Rectangle 34"/>
          <p:cNvSpPr>
            <a:spLocks noChangeArrowheads="1"/>
          </p:cNvSpPr>
          <p:nvPr/>
        </p:nvSpPr>
        <p:spPr bwMode="auto">
          <a:xfrm>
            <a:off x="3369222" y="4182269"/>
            <a:ext cx="1964778" cy="857250"/>
          </a:xfrm>
          <a:prstGeom prst="rect">
            <a:avLst/>
          </a:prstGeom>
          <a:solidFill>
            <a:srgbClr val="00FF00">
              <a:alpha val="50195"/>
            </a:srgbClr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873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6" grpId="0" animBg="1"/>
      <p:bldP spid="942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AutoShape 5"/>
          <p:cNvSpPr>
            <a:spLocks noChangeArrowheads="1"/>
          </p:cNvSpPr>
          <p:nvPr/>
        </p:nvSpPr>
        <p:spPr bwMode="auto">
          <a:xfrm>
            <a:off x="7139698" y="3929063"/>
            <a:ext cx="1252903" cy="1357312"/>
          </a:xfrm>
          <a:prstGeom prst="roundRect">
            <a:avLst>
              <a:gd name="adj" fmla="val 16667"/>
            </a:avLst>
          </a:prstGeom>
          <a:solidFill>
            <a:srgbClr val="C0C0C0">
              <a:alpha val="50195"/>
            </a:srgb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nl-BE" sz="1600">
                <a:solidFill>
                  <a:srgbClr val="4D4D4D"/>
                </a:solidFill>
              </a:rPr>
              <a:t>FTPServer</a:t>
            </a:r>
            <a:endParaRPr lang="en-GB" sz="1600">
              <a:solidFill>
                <a:srgbClr val="4D4D4D"/>
              </a:solidFill>
            </a:endParaRPr>
          </a:p>
        </p:txBody>
      </p:sp>
      <p:sp>
        <p:nvSpPr>
          <p:cNvPr id="95235" name="AutoShape 6"/>
          <p:cNvSpPr>
            <a:spLocks noChangeArrowheads="1"/>
          </p:cNvSpPr>
          <p:nvPr/>
        </p:nvSpPr>
        <p:spPr bwMode="auto">
          <a:xfrm>
            <a:off x="1468660" y="1268413"/>
            <a:ext cx="4220308" cy="4589462"/>
          </a:xfrm>
          <a:prstGeom prst="roundRect">
            <a:avLst>
              <a:gd name="adj" fmla="val 8333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endParaRPr lang="nl-BE" sz="1600">
              <a:solidFill>
                <a:srgbClr val="4D4D4D"/>
              </a:solidFill>
            </a:endParaRPr>
          </a:p>
        </p:txBody>
      </p:sp>
      <p:sp>
        <p:nvSpPr>
          <p:cNvPr id="95236" name="Rectangle 10"/>
          <p:cNvSpPr>
            <a:spLocks noChangeArrowheads="1"/>
          </p:cNvSpPr>
          <p:nvPr/>
        </p:nvSpPr>
        <p:spPr bwMode="auto">
          <a:xfrm>
            <a:off x="1965424" y="4357689"/>
            <a:ext cx="1121020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FTPExporter</a:t>
            </a:r>
            <a:endParaRPr lang="en-GB" sz="1400" b="1"/>
          </a:p>
        </p:txBody>
      </p:sp>
      <p:cxnSp>
        <p:nvCxnSpPr>
          <p:cNvPr id="95237" name="AutoShape 21"/>
          <p:cNvCxnSpPr>
            <a:cxnSpLocks noChangeShapeType="1"/>
            <a:stCxn id="95236" idx="3"/>
            <a:endCxn id="95252" idx="1"/>
          </p:cNvCxnSpPr>
          <p:nvPr/>
        </p:nvCxnSpPr>
        <p:spPr bwMode="auto">
          <a:xfrm>
            <a:off x="3086445" y="4613275"/>
            <a:ext cx="5275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238" name="AutoShape 22"/>
          <p:cNvCxnSpPr>
            <a:cxnSpLocks noChangeShapeType="1"/>
            <a:endCxn id="41" idx="2"/>
          </p:cNvCxnSpPr>
          <p:nvPr/>
        </p:nvCxnSpPr>
        <p:spPr bwMode="auto">
          <a:xfrm>
            <a:off x="4963602" y="4572001"/>
            <a:ext cx="926123" cy="365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5239" name="Rectangle 32"/>
          <p:cNvSpPr>
            <a:spLocks noGrp="1" noChangeArrowheads="1"/>
          </p:cNvSpPr>
          <p:nvPr>
            <p:ph type="title"/>
          </p:nvPr>
        </p:nvSpPr>
        <p:spPr bwMode="auto">
          <a:xfrm>
            <a:off x="916209" y="214314"/>
            <a:ext cx="7545266" cy="9286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FTPExporter integration test</a:t>
            </a:r>
            <a:endParaRPr lang="en-GB" dirty="0" smtClean="0"/>
          </a:p>
        </p:txBody>
      </p:sp>
      <p:sp>
        <p:nvSpPr>
          <p:cNvPr id="41" name="Cloud 40"/>
          <p:cNvSpPr/>
          <p:nvPr/>
        </p:nvSpPr>
        <p:spPr bwMode="auto">
          <a:xfrm>
            <a:off x="5886794" y="4214813"/>
            <a:ext cx="923192" cy="78581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cxnSp>
        <p:nvCxnSpPr>
          <p:cNvPr id="95241" name="Straight Arrow Connector 43"/>
          <p:cNvCxnSpPr>
            <a:cxnSpLocks noChangeShapeType="1"/>
            <a:stCxn id="41" idx="0"/>
            <a:endCxn id="95234" idx="1"/>
          </p:cNvCxnSpPr>
          <p:nvPr/>
        </p:nvCxnSpPr>
        <p:spPr bwMode="auto">
          <a:xfrm>
            <a:off x="6808522" y="4608514"/>
            <a:ext cx="331177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1600545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1</a:t>
            </a:r>
            <a:endParaRPr lang="en-GB" sz="1400" b="1"/>
          </a:p>
        </p:txBody>
      </p:sp>
      <p:sp>
        <p:nvSpPr>
          <p:cNvPr id="95243" name="Rectangle 10"/>
          <p:cNvSpPr>
            <a:spLocks noChangeArrowheads="1"/>
          </p:cNvSpPr>
          <p:nvPr/>
        </p:nvSpPr>
        <p:spPr bwMode="auto">
          <a:xfrm>
            <a:off x="2787506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2</a:t>
            </a:r>
            <a:endParaRPr lang="en-GB" sz="1400" b="1"/>
          </a:p>
        </p:txBody>
      </p:sp>
      <p:sp>
        <p:nvSpPr>
          <p:cNvPr id="95244" name="Rectangle 10"/>
          <p:cNvSpPr>
            <a:spLocks noChangeArrowheads="1"/>
          </p:cNvSpPr>
          <p:nvPr/>
        </p:nvSpPr>
        <p:spPr bwMode="auto">
          <a:xfrm>
            <a:off x="3974468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3</a:t>
            </a:r>
            <a:endParaRPr lang="en-GB" sz="1400" b="1"/>
          </a:p>
        </p:txBody>
      </p:sp>
      <p:cxnSp>
        <p:nvCxnSpPr>
          <p:cNvPr id="95245" name="Straight Arrow Connector 51"/>
          <p:cNvCxnSpPr>
            <a:cxnSpLocks noChangeShapeType="1"/>
            <a:stCxn id="95242" idx="2"/>
            <a:endCxn id="95236" idx="0"/>
          </p:cNvCxnSpPr>
          <p:nvPr/>
        </p:nvCxnSpPr>
        <p:spPr bwMode="auto">
          <a:xfrm rot="16200000" flipH="1">
            <a:off x="1598957" y="3429978"/>
            <a:ext cx="1489075" cy="36634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5246" name="Straight Arrow Connector 53"/>
          <p:cNvCxnSpPr>
            <a:cxnSpLocks noChangeShapeType="1"/>
            <a:stCxn id="95243" idx="2"/>
            <a:endCxn id="95236" idx="0"/>
          </p:cNvCxnSpPr>
          <p:nvPr/>
        </p:nvCxnSpPr>
        <p:spPr bwMode="auto">
          <a:xfrm rot="5400000">
            <a:off x="2192438" y="3202844"/>
            <a:ext cx="1489075" cy="8206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5247" name="Straight Arrow Connector 55"/>
          <p:cNvCxnSpPr>
            <a:cxnSpLocks noChangeShapeType="1"/>
            <a:stCxn id="95244" idx="2"/>
            <a:endCxn id="95236" idx="0"/>
          </p:cNvCxnSpPr>
          <p:nvPr/>
        </p:nvCxnSpPr>
        <p:spPr bwMode="auto">
          <a:xfrm rot="5400000">
            <a:off x="2786651" y="2608630"/>
            <a:ext cx="1489075" cy="200904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5248" name="Straight Connector 72"/>
          <p:cNvCxnSpPr>
            <a:cxnSpLocks noChangeShapeType="1"/>
            <a:stCxn id="95235" idx="1"/>
            <a:endCxn id="95235" idx="3"/>
          </p:cNvCxnSpPr>
          <p:nvPr/>
        </p:nvCxnSpPr>
        <p:spPr bwMode="auto">
          <a:xfrm rot="10800000" flipH="1">
            <a:off x="1468660" y="3563938"/>
            <a:ext cx="422030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95249" name="TextBox 74"/>
          <p:cNvSpPr txBox="1">
            <a:spLocks noChangeArrowheads="1"/>
          </p:cNvSpPr>
          <p:nvPr/>
        </p:nvSpPr>
        <p:spPr bwMode="auto">
          <a:xfrm>
            <a:off x="2721564" y="5500689"/>
            <a:ext cx="1983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Infrastructure layer</a:t>
            </a:r>
          </a:p>
        </p:txBody>
      </p:sp>
      <p:sp>
        <p:nvSpPr>
          <p:cNvPr id="95250" name="TextBox 75"/>
          <p:cNvSpPr txBox="1">
            <a:spLocks noChangeArrowheads="1"/>
          </p:cNvSpPr>
          <p:nvPr/>
        </p:nvSpPr>
        <p:spPr bwMode="auto">
          <a:xfrm>
            <a:off x="2655621" y="1285875"/>
            <a:ext cx="1427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Domain layer</a:t>
            </a:r>
          </a:p>
        </p:txBody>
      </p:sp>
      <p:sp>
        <p:nvSpPr>
          <p:cNvPr id="95252" name="Rectangle 12"/>
          <p:cNvSpPr>
            <a:spLocks noChangeArrowheads="1"/>
          </p:cNvSpPr>
          <p:nvPr/>
        </p:nvSpPr>
        <p:spPr bwMode="auto">
          <a:xfrm>
            <a:off x="3613983" y="4357689"/>
            <a:ext cx="1547446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Apache Commons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FTPClient</a:t>
            </a:r>
            <a:endParaRPr lang="en-GB" sz="1400" b="1"/>
          </a:p>
        </p:txBody>
      </p:sp>
      <p:sp>
        <p:nvSpPr>
          <p:cNvPr id="95253" name="Rectangle 33"/>
          <p:cNvSpPr>
            <a:spLocks noChangeArrowheads="1"/>
          </p:cNvSpPr>
          <p:nvPr/>
        </p:nvSpPr>
        <p:spPr bwMode="auto">
          <a:xfrm>
            <a:off x="1600544" y="3786188"/>
            <a:ext cx="6945923" cy="1643062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441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5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AutoShape 5"/>
          <p:cNvSpPr>
            <a:spLocks noChangeArrowheads="1"/>
          </p:cNvSpPr>
          <p:nvPr/>
        </p:nvSpPr>
        <p:spPr bwMode="auto">
          <a:xfrm>
            <a:off x="7118999" y="3929063"/>
            <a:ext cx="1252903" cy="1357312"/>
          </a:xfrm>
          <a:prstGeom prst="roundRect">
            <a:avLst>
              <a:gd name="adj" fmla="val 16667"/>
            </a:avLst>
          </a:prstGeom>
          <a:solidFill>
            <a:srgbClr val="C0C0C0">
              <a:alpha val="50195"/>
            </a:srgb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nl-BE" sz="1600">
                <a:solidFill>
                  <a:srgbClr val="4D4D4D"/>
                </a:solidFill>
              </a:rPr>
              <a:t>FTPServer</a:t>
            </a:r>
            <a:endParaRPr lang="en-GB" sz="1600">
              <a:solidFill>
                <a:srgbClr val="4D4D4D"/>
              </a:solidFill>
            </a:endParaRPr>
          </a:p>
        </p:txBody>
      </p:sp>
      <p:sp>
        <p:nvSpPr>
          <p:cNvPr id="96259" name="AutoShape 6"/>
          <p:cNvSpPr>
            <a:spLocks noChangeArrowheads="1"/>
          </p:cNvSpPr>
          <p:nvPr/>
        </p:nvSpPr>
        <p:spPr bwMode="auto">
          <a:xfrm>
            <a:off x="1447960" y="1268413"/>
            <a:ext cx="4220308" cy="4589462"/>
          </a:xfrm>
          <a:prstGeom prst="roundRect">
            <a:avLst>
              <a:gd name="adj" fmla="val 8333"/>
            </a:avLst>
          </a:prstGeom>
          <a:solidFill>
            <a:srgbClr val="C0C0C0">
              <a:alpha val="50195"/>
            </a:srgb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endParaRPr lang="nl-BE" sz="1600">
              <a:solidFill>
                <a:srgbClr val="4D4D4D"/>
              </a:solidFill>
            </a:endParaRPr>
          </a:p>
        </p:txBody>
      </p:sp>
      <p:sp>
        <p:nvSpPr>
          <p:cNvPr id="96260" name="Rectangle 10"/>
          <p:cNvSpPr>
            <a:spLocks noChangeArrowheads="1"/>
          </p:cNvSpPr>
          <p:nvPr/>
        </p:nvSpPr>
        <p:spPr bwMode="auto">
          <a:xfrm>
            <a:off x="1944725" y="4357689"/>
            <a:ext cx="1121020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FTPExporter</a:t>
            </a:r>
            <a:endParaRPr lang="en-GB" sz="1400" b="1"/>
          </a:p>
        </p:txBody>
      </p:sp>
      <p:cxnSp>
        <p:nvCxnSpPr>
          <p:cNvPr id="96261" name="AutoShape 21"/>
          <p:cNvCxnSpPr>
            <a:cxnSpLocks noChangeShapeType="1"/>
            <a:stCxn id="96260" idx="3"/>
            <a:endCxn id="96276" idx="1"/>
          </p:cNvCxnSpPr>
          <p:nvPr/>
        </p:nvCxnSpPr>
        <p:spPr bwMode="auto">
          <a:xfrm>
            <a:off x="3065745" y="4613275"/>
            <a:ext cx="5275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262" name="AutoShape 22"/>
          <p:cNvCxnSpPr>
            <a:cxnSpLocks noChangeShapeType="1"/>
            <a:endCxn id="41" idx="2"/>
          </p:cNvCxnSpPr>
          <p:nvPr/>
        </p:nvCxnSpPr>
        <p:spPr bwMode="auto">
          <a:xfrm>
            <a:off x="4745076" y="4572001"/>
            <a:ext cx="1123950" cy="365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6263" name="Rectangle 32"/>
          <p:cNvSpPr>
            <a:spLocks noGrp="1" noChangeArrowheads="1"/>
          </p:cNvSpPr>
          <p:nvPr>
            <p:ph type="title"/>
          </p:nvPr>
        </p:nvSpPr>
        <p:spPr bwMode="auto">
          <a:xfrm>
            <a:off x="2561653" y="214314"/>
            <a:ext cx="6277708" cy="9286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End-to-End test</a:t>
            </a:r>
            <a:endParaRPr lang="en-GB" dirty="0" smtClean="0"/>
          </a:p>
        </p:txBody>
      </p:sp>
      <p:sp>
        <p:nvSpPr>
          <p:cNvPr id="41" name="Cloud 40"/>
          <p:cNvSpPr/>
          <p:nvPr/>
        </p:nvSpPr>
        <p:spPr bwMode="auto">
          <a:xfrm>
            <a:off x="5866095" y="4214813"/>
            <a:ext cx="923192" cy="78581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cxnSp>
        <p:nvCxnSpPr>
          <p:cNvPr id="96265" name="Straight Arrow Connector 43"/>
          <p:cNvCxnSpPr>
            <a:cxnSpLocks noChangeShapeType="1"/>
            <a:stCxn id="41" idx="0"/>
            <a:endCxn id="96258" idx="1"/>
          </p:cNvCxnSpPr>
          <p:nvPr/>
        </p:nvCxnSpPr>
        <p:spPr bwMode="auto">
          <a:xfrm>
            <a:off x="6787823" y="4608514"/>
            <a:ext cx="331177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1579846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1</a:t>
            </a:r>
            <a:endParaRPr lang="en-GB" sz="1400" b="1"/>
          </a:p>
        </p:txBody>
      </p:sp>
      <p:sp>
        <p:nvSpPr>
          <p:cNvPr id="96267" name="Rectangle 10"/>
          <p:cNvSpPr>
            <a:spLocks noChangeArrowheads="1"/>
          </p:cNvSpPr>
          <p:nvPr/>
        </p:nvSpPr>
        <p:spPr bwMode="auto">
          <a:xfrm>
            <a:off x="2766807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2</a:t>
            </a:r>
            <a:endParaRPr lang="en-GB" sz="1400" b="1"/>
          </a:p>
        </p:txBody>
      </p:sp>
      <p:sp>
        <p:nvSpPr>
          <p:cNvPr id="96268" name="Rectangle 10"/>
          <p:cNvSpPr>
            <a:spLocks noChangeArrowheads="1"/>
          </p:cNvSpPr>
          <p:nvPr/>
        </p:nvSpPr>
        <p:spPr bwMode="auto">
          <a:xfrm>
            <a:off x="3953769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3</a:t>
            </a:r>
            <a:endParaRPr lang="en-GB" sz="1400" b="1"/>
          </a:p>
        </p:txBody>
      </p:sp>
      <p:cxnSp>
        <p:nvCxnSpPr>
          <p:cNvPr id="96269" name="Straight Arrow Connector 51"/>
          <p:cNvCxnSpPr>
            <a:cxnSpLocks noChangeShapeType="1"/>
            <a:stCxn id="96266" idx="2"/>
            <a:endCxn id="96260" idx="0"/>
          </p:cNvCxnSpPr>
          <p:nvPr/>
        </p:nvCxnSpPr>
        <p:spPr bwMode="auto">
          <a:xfrm rot="16200000" flipH="1">
            <a:off x="1578258" y="3429978"/>
            <a:ext cx="1489075" cy="36634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6270" name="Straight Arrow Connector 53"/>
          <p:cNvCxnSpPr>
            <a:cxnSpLocks noChangeShapeType="1"/>
            <a:stCxn id="96267" idx="2"/>
            <a:endCxn id="96260" idx="0"/>
          </p:cNvCxnSpPr>
          <p:nvPr/>
        </p:nvCxnSpPr>
        <p:spPr bwMode="auto">
          <a:xfrm rot="5400000">
            <a:off x="2171739" y="3202844"/>
            <a:ext cx="1489075" cy="8206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6271" name="Straight Arrow Connector 55"/>
          <p:cNvCxnSpPr>
            <a:cxnSpLocks noChangeShapeType="1"/>
            <a:stCxn id="96268" idx="2"/>
            <a:endCxn id="96260" idx="0"/>
          </p:cNvCxnSpPr>
          <p:nvPr/>
        </p:nvCxnSpPr>
        <p:spPr bwMode="auto">
          <a:xfrm rot="5400000">
            <a:off x="2765952" y="2608630"/>
            <a:ext cx="1489075" cy="200904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6272" name="Straight Connector 72"/>
          <p:cNvCxnSpPr>
            <a:cxnSpLocks noChangeShapeType="1"/>
            <a:stCxn id="96259" idx="1"/>
            <a:endCxn id="96259" idx="3"/>
          </p:cNvCxnSpPr>
          <p:nvPr/>
        </p:nvCxnSpPr>
        <p:spPr bwMode="auto">
          <a:xfrm rot="10800000" flipH="1">
            <a:off x="1447960" y="3563938"/>
            <a:ext cx="422030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96273" name="TextBox 74"/>
          <p:cNvSpPr txBox="1">
            <a:spLocks noChangeArrowheads="1"/>
          </p:cNvSpPr>
          <p:nvPr/>
        </p:nvSpPr>
        <p:spPr bwMode="auto">
          <a:xfrm>
            <a:off x="2700865" y="5500689"/>
            <a:ext cx="1983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Infrastructure layer</a:t>
            </a:r>
          </a:p>
        </p:txBody>
      </p:sp>
      <p:sp>
        <p:nvSpPr>
          <p:cNvPr id="96274" name="TextBox 75"/>
          <p:cNvSpPr txBox="1">
            <a:spLocks noChangeArrowheads="1"/>
          </p:cNvSpPr>
          <p:nvPr/>
        </p:nvSpPr>
        <p:spPr bwMode="auto">
          <a:xfrm>
            <a:off x="2634922" y="1285875"/>
            <a:ext cx="1427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Domain layer</a:t>
            </a:r>
          </a:p>
        </p:txBody>
      </p:sp>
      <p:sp>
        <p:nvSpPr>
          <p:cNvPr id="96276" name="Rectangle 12"/>
          <p:cNvSpPr>
            <a:spLocks noChangeArrowheads="1"/>
          </p:cNvSpPr>
          <p:nvPr/>
        </p:nvSpPr>
        <p:spPr bwMode="auto">
          <a:xfrm>
            <a:off x="3593284" y="4357689"/>
            <a:ext cx="1547446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Apache Commons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FTPClient</a:t>
            </a:r>
            <a:endParaRPr lang="en-GB" sz="1400" b="1"/>
          </a:p>
        </p:txBody>
      </p:sp>
      <p:sp>
        <p:nvSpPr>
          <p:cNvPr id="96277" name="Rectangle 33"/>
          <p:cNvSpPr>
            <a:spLocks noChangeArrowheads="1"/>
          </p:cNvSpPr>
          <p:nvPr/>
        </p:nvSpPr>
        <p:spPr bwMode="auto">
          <a:xfrm>
            <a:off x="1295400" y="1125538"/>
            <a:ext cx="7230369" cy="4875212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391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7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Lab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PetShop</a:t>
            </a:r>
            <a:endParaRPr lang="nl-BE" dirty="0" smtClean="0"/>
          </a:p>
          <a:p>
            <a:endParaRPr lang="nl-BE" dirty="0" smtClean="0"/>
          </a:p>
        </p:txBody>
      </p:sp>
      <p:pic>
        <p:nvPicPr>
          <p:cNvPr id="4" name="Picture 3" descr="https://encrypted-tbn3.gstatic.com/images?q=tbn:ANd9GcS0bWF4EGxips9l7DUq6tTdX5Wd_MCNnRtT-SzzNPwu4QvYexbCrA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2552700"/>
            <a:ext cx="2552700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21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 bwMode="auto">
          <a:xfrm>
            <a:off x="533400" y="2744857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Discuss exercise	</a:t>
            </a:r>
          </a:p>
        </p:txBody>
      </p:sp>
      <p:sp>
        <p:nvSpPr>
          <p:cNvPr id="3" name="Rectangle 3"/>
          <p:cNvSpPr txBox="1">
            <a:spLocks noChangeAspect="1" noChangeArrowheads="1"/>
          </p:cNvSpPr>
          <p:nvPr/>
        </p:nvSpPr>
        <p:spPr>
          <a:xfrm>
            <a:off x="716574" y="1066800"/>
            <a:ext cx="7394331" cy="5715000"/>
          </a:xfrm>
          <a:prstGeom prst="rect">
            <a:avLst/>
          </a:prstGeom>
        </p:spPr>
        <p:txBody>
          <a:bodyPr/>
          <a:lstStyle/>
          <a:p>
            <a:pPr marL="352748" indent="-352748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endParaRPr lang="nl-BE" sz="24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6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Lab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Flight</a:t>
            </a:r>
            <a:endParaRPr lang="nl-BE" dirty="0"/>
          </a:p>
        </p:txBody>
      </p:sp>
      <p:pic>
        <p:nvPicPr>
          <p:cNvPr id="4" name="Picture 3" descr="http://www.gameplaynation.nl/upload/images/microsoft-flight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43200"/>
            <a:ext cx="5067300" cy="2931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 bwMode="auto">
          <a:xfrm>
            <a:off x="533400" y="2744857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Discuss exercise	</a:t>
            </a:r>
          </a:p>
        </p:txBody>
      </p:sp>
      <p:sp>
        <p:nvSpPr>
          <p:cNvPr id="3" name="Rectangle 3"/>
          <p:cNvSpPr txBox="1">
            <a:spLocks noChangeAspect="1" noChangeArrowheads="1"/>
          </p:cNvSpPr>
          <p:nvPr/>
        </p:nvSpPr>
        <p:spPr>
          <a:xfrm>
            <a:off x="716574" y="1066800"/>
            <a:ext cx="7394331" cy="5715000"/>
          </a:xfrm>
          <a:prstGeom prst="rect">
            <a:avLst/>
          </a:prstGeom>
        </p:spPr>
        <p:txBody>
          <a:bodyPr/>
          <a:lstStyle/>
          <a:p>
            <a:pPr marL="352748" indent="-352748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endParaRPr lang="nl-BE" sz="24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98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80660" y="3987454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87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 bwMode="auto">
          <a:xfrm>
            <a:off x="383931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Refactoring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16574" y="1628775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What?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40774" y="476251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303228" y="1412876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When?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767754" y="3716338"/>
            <a:ext cx="305825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How?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840774" y="5373688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code smells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83931" y="4508501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catalog</a:t>
            </a:r>
          </a:p>
        </p:txBody>
      </p:sp>
    </p:spTree>
    <p:extLst>
      <p:ext uri="{BB962C8B-B14F-4D97-AF65-F5344CB8AC3E}">
        <p14:creationId xmlns:p14="http://schemas.microsoft.com/office/powerpoint/2010/main" val="121291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 bwMode="auto">
          <a:xfrm>
            <a:off x="383931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What?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843808" y="1340768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change structure of the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103935" y="4437063"/>
            <a:ext cx="372207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functionality doesn’t change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50631" y="4437063"/>
            <a:ext cx="305825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improve design</a:t>
            </a:r>
          </a:p>
        </p:txBody>
      </p:sp>
    </p:spTree>
    <p:extLst>
      <p:ext uri="{BB962C8B-B14F-4D97-AF65-F5344CB8AC3E}">
        <p14:creationId xmlns:p14="http://schemas.microsoft.com/office/powerpoint/2010/main" val="76823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059832" y="492361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30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 bwMode="auto">
          <a:xfrm>
            <a:off x="383931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Why?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16574" y="1628775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understandable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705351" y="3644901"/>
            <a:ext cx="4186603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 err="1">
                <a:latin typeface="+mj-lt"/>
                <a:ea typeface="+mj-ea"/>
                <a:cs typeface="+mj-cs"/>
              </a:rPr>
              <a:t>explains</a:t>
            </a:r>
            <a:r>
              <a:rPr lang="nl-NL" dirty="0">
                <a:latin typeface="+mj-lt"/>
                <a:ea typeface="+mj-ea"/>
                <a:cs typeface="+mj-cs"/>
              </a:rPr>
              <a:t>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functionality</a:t>
            </a:r>
            <a:r>
              <a:rPr lang="nl-NL" dirty="0" smtClean="0">
                <a:latin typeface="+mj-lt"/>
                <a:ea typeface="+mj-ea"/>
                <a:cs typeface="+mj-cs"/>
              </a:rPr>
              <a:t> </a:t>
            </a:r>
            <a:r>
              <a:rPr lang="nl-NL" dirty="0">
                <a:latin typeface="+mj-lt"/>
                <a:ea typeface="+mj-ea"/>
                <a:cs typeface="+mj-cs"/>
              </a:rPr>
              <a:t>better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(readable)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06766" y="765176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maintainable and adaptable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17281" y="4652963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detect errors in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974124" y="522922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develop faster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01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6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Ugly</a:t>
            </a:r>
            <a:r>
              <a:rPr lang="nl-BE" dirty="0" smtClean="0"/>
              <a:t> code is hard </a:t>
            </a:r>
            <a:r>
              <a:rPr lang="nl-BE" dirty="0" err="1" smtClean="0"/>
              <a:t>to</a:t>
            </a:r>
            <a:r>
              <a:rPr lang="nl-BE" dirty="0" smtClean="0"/>
              <a:t> change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9929"/>
            <a:ext cx="601027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11375" y="4394524"/>
            <a:ext cx="3058257" cy="991668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Understandable, maintainable, readable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521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 bwMode="auto">
          <a:xfrm>
            <a:off x="383931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err="1" smtClean="0"/>
              <a:t>When</a:t>
            </a:r>
            <a:r>
              <a:rPr lang="nl-BE" dirty="0" smtClean="0"/>
              <a:t>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16574" y="1628775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ALWAYS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36577" y="4868863"/>
            <a:ext cx="305825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while reading code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06766" y="765176"/>
            <a:ext cx="39213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before implementing functionality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83931" y="4292601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NO</a:t>
            </a:r>
            <a:r>
              <a:rPr lang="en-GB" dirty="0">
                <a:latin typeface="+mj-lt"/>
                <a:ea typeface="+mj-ea"/>
                <a:cs typeface="+mj-cs"/>
              </a:rPr>
              <a:t> ‘</a:t>
            </a:r>
            <a:r>
              <a:rPr lang="en-GB" dirty="0" err="1">
                <a:latin typeface="+mj-lt"/>
                <a:ea typeface="+mj-ea"/>
                <a:cs typeface="+mj-cs"/>
              </a:rPr>
              <a:t>refactor</a:t>
            </a:r>
            <a:r>
              <a:rPr lang="en-GB" dirty="0">
                <a:latin typeface="+mj-lt"/>
                <a:ea typeface="+mj-ea"/>
                <a:cs typeface="+mj-cs"/>
              </a:rPr>
              <a:t> sprints’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240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 bwMode="auto">
          <a:xfrm>
            <a:off x="184638" y="20605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How?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303228" y="4292601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369170" y="119697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complete set of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4572000" y="3789363"/>
            <a:ext cx="1595804" cy="2087562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0" name="Curved Left Arrow 9"/>
          <p:cNvSpPr/>
          <p:nvPr/>
        </p:nvSpPr>
        <p:spPr>
          <a:xfrm rot="10800000">
            <a:off x="2710962" y="3644901"/>
            <a:ext cx="1595804" cy="2087563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" y="436562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 change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049216" y="404813"/>
            <a:ext cx="305825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major refactor -&gt; plan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87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0" grpId="0" animBg="1"/>
      <p:bldP spid="11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Refactoring</a:t>
            </a:r>
            <a:endParaRPr lang="nl-BE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26301" y="5086228"/>
            <a:ext cx="3321333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change structure of the </a:t>
            </a:r>
            <a:r>
              <a:rPr lang="en-GB" dirty="0" smtClean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068235" y="5086228"/>
            <a:ext cx="3722077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functionality doesn’t change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440000" y="1241031"/>
            <a:ext cx="3058257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i="1" dirty="0" smtClean="0">
                <a:latin typeface="+mj-lt"/>
                <a:ea typeface="+mj-ea"/>
                <a:cs typeface="+mj-cs"/>
              </a:rPr>
              <a:t>Keep the code clean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44" y="1891800"/>
            <a:ext cx="8952089" cy="1477135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6200" y="341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830917" y="3415800"/>
            <a:ext cx="1905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Improve structure little bit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738034" y="341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399867" y="341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492751" y="3415800"/>
            <a:ext cx="1905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/>
              <a:t>Improve structure little </a:t>
            </a:r>
            <a:r>
              <a:rPr lang="nl-BE" dirty="0" smtClean="0"/>
              <a:t>bit more</a:t>
            </a:r>
            <a:endParaRPr lang="nl-NL" dirty="0"/>
          </a:p>
        </p:txBody>
      </p:sp>
      <p:sp>
        <p:nvSpPr>
          <p:cNvPr id="2" name="Down Arrow 1"/>
          <p:cNvSpPr/>
          <p:nvPr/>
        </p:nvSpPr>
        <p:spPr>
          <a:xfrm>
            <a:off x="6407673" y="5482309"/>
            <a:ext cx="521600" cy="3960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068235" y="5956345"/>
            <a:ext cx="3722077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NL" dirty="0" err="1">
                <a:latin typeface="+mj-lt"/>
                <a:ea typeface="+mj-ea"/>
                <a:cs typeface="+mj-cs"/>
              </a:rPr>
              <a:t>u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nmodified</a:t>
            </a:r>
            <a:r>
              <a:rPr lang="nl-NL" dirty="0" smtClean="0">
                <a:latin typeface="+mj-lt"/>
                <a:ea typeface="+mj-ea"/>
                <a:cs typeface="+mj-cs"/>
              </a:rPr>
              <a:t> tests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still</a:t>
            </a:r>
            <a:r>
              <a:rPr lang="nl-NL" dirty="0" smtClean="0">
                <a:latin typeface="+mj-lt"/>
                <a:ea typeface="+mj-ea"/>
                <a:cs typeface="+mj-cs"/>
              </a:rPr>
              <a:t>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work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5960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14400" y="1161257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bad code structure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06766" y="765176"/>
            <a:ext cx="385396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improve by 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142767" y="5745163"/>
            <a:ext cx="571646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err="1">
                <a:latin typeface="+mj-lt"/>
                <a:ea typeface="+mj-ea"/>
                <a:cs typeface="+mj-cs"/>
              </a:rPr>
              <a:t>eg</a:t>
            </a:r>
            <a:r>
              <a:rPr lang="en-GB" dirty="0">
                <a:latin typeface="+mj-lt"/>
                <a:ea typeface="+mj-ea"/>
                <a:cs typeface="+mj-cs"/>
              </a:rPr>
              <a:t>: duplicate code, long method, feature envy  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2" descr="http://2.bp.blogspot.com/_IbkhPOy5cIs/TJNZU7VFF9I/AAAAAAAAAUM/0VvUbw5mQ6Y/s1600/Bad+smell+with+tex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752600"/>
            <a:ext cx="3154006" cy="2862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03714" y="4953000"/>
            <a:ext cx="33234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production- and test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938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 bwMode="auto">
          <a:xfrm>
            <a:off x="383931" y="29241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err="1" smtClean="0"/>
              <a:t>Duplication</a:t>
            </a:r>
            <a:endParaRPr lang="nl-BE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628775"/>
            <a:ext cx="584981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same code structure in more than one place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244969" y="765176"/>
            <a:ext cx="624840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same functionality implemented differently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17989" y="5013326"/>
            <a:ext cx="3720611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 different places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376247" y="4149726"/>
            <a:ext cx="56490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E</a:t>
            </a:r>
            <a:r>
              <a:rPr lang="nl-BE" dirty="0">
                <a:latin typeface="+mn-lt"/>
              </a:rPr>
              <a:t>xtract Method, Form Template, Extract Class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771292" y="5661026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Don’t Repeat Yourself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637943" y="2276476"/>
            <a:ext cx="45060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Duplication is the root of all evil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://www.delete-duplicate-files.com/images/how-duplicate-files-appe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7" y="2024856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 bwMode="auto">
          <a:xfrm>
            <a:off x="383931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Long method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2047" y="1628775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difficult to understand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577613" y="404813"/>
            <a:ext cx="4785946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multiple responsibilities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771292" y="5300663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comments in method?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84639" y="4221163"/>
            <a:ext cx="558311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Extract Method, Replace Temp with Query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701812" y="1700213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difficult to reuse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http://t0.gstatic.com/images?q=tbn:ANd9GcTV4gf_4e1umFbp8_D-LRDqlgM7dXSRyEFjxWm2Pd03TBVnBojRBiK-aMn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69" y="2062956"/>
            <a:ext cx="158115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 bwMode="auto">
          <a:xfrm>
            <a:off x="3736731" y="2590800"/>
            <a:ext cx="5407269" cy="11604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Large class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037992" y="3933826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a lot of instance variables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3400" y="5867400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 Extract (Sub)Class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106008" y="5373688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instance variables prefixed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3400" y="990600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difficult to understand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77613" y="404813"/>
            <a:ext cx="4785946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multiple responsibilities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701812" y="1700213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difficult to reuse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http://blogs.uit.tufts.edu/digitalcollectionsandarchives/UA136.002.DO.01390.advanc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96294"/>
            <a:ext cx="3785098" cy="289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9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 bwMode="auto">
          <a:xfrm>
            <a:off x="3906715" y="620713"/>
            <a:ext cx="4919297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Feature Envy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2047" y="54927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class is more interested in variables of another class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69170" y="5157788"/>
            <a:ext cx="305825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Move Method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08549" name="Text Box 4"/>
          <p:cNvSpPr txBox="1">
            <a:spLocks noChangeArrowheads="1"/>
          </p:cNvSpPr>
          <p:nvPr/>
        </p:nvSpPr>
        <p:spPr bwMode="auto">
          <a:xfrm>
            <a:off x="533400" y="1600200"/>
            <a:ext cx="711297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/>
              </a:rPr>
              <a:t>PaperBoy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nl-BE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/>
              </a:rPr>
              <a:t>deliverPaper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(Customer customer) {</a:t>
            </a:r>
          </a:p>
          <a:p>
            <a:r>
              <a:rPr lang="nl-BE" dirty="0" smtClean="0">
                <a:solidFill>
                  <a:srgbClr val="000000"/>
                </a:solidFill>
                <a:latin typeface="Consolas"/>
              </a:rPr>
              <a:t>    Wallet </a:t>
            </a:r>
            <a:r>
              <a:rPr lang="nl-BE" dirty="0" err="1">
                <a:solidFill>
                  <a:srgbClr val="000000"/>
                </a:solidFill>
                <a:latin typeface="Consolas"/>
              </a:rPr>
              <a:t>customerWallet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/>
              </a:rPr>
              <a:t>customer.getWallet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nl-BE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dirty="0" err="1" smtClean="0">
                <a:solidFill>
                  <a:srgbClr val="7F0055"/>
                </a:solidFill>
                <a:latin typeface="Consolas"/>
              </a:rPr>
              <a:t>if</a:t>
            </a:r>
            <a:r>
              <a:rPr lang="nl-BE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/>
              </a:rPr>
              <a:t>customerWallet.getTotalMoney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() &gt; </a:t>
            </a:r>
            <a:r>
              <a:rPr lang="nl-BE" dirty="0" err="1">
                <a:solidFill>
                  <a:srgbClr val="0000C0"/>
                </a:solidFill>
                <a:latin typeface="Consolas"/>
              </a:rPr>
              <a:t>payment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dirty="0" smtClean="0">
                <a:solidFill>
                  <a:srgbClr val="000000"/>
                </a:solidFill>
                <a:latin typeface="Consolas"/>
              </a:rPr>
              <a:t>      </a:t>
            </a:r>
            <a:r>
              <a:rPr lang="nl-BE" dirty="0" err="1" smtClean="0">
                <a:solidFill>
                  <a:srgbClr val="000000"/>
                </a:solidFill>
                <a:latin typeface="Consolas"/>
              </a:rPr>
              <a:t>customerWallet.substractMoney</a:t>
            </a:r>
            <a:r>
              <a:rPr lang="nl-BE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nl-BE" dirty="0" err="1" smtClean="0">
                <a:solidFill>
                  <a:srgbClr val="0000C0"/>
                </a:solidFill>
                <a:latin typeface="Consolas"/>
              </a:rPr>
              <a:t>payment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dirty="0" smtClean="0">
                <a:solidFill>
                  <a:srgbClr val="000000"/>
                </a:solidFill>
                <a:latin typeface="Consolas"/>
              </a:rPr>
              <a:t>    }</a:t>
            </a:r>
            <a:endParaRPr lang="nl-BE" dirty="0">
              <a:solidFill>
                <a:srgbClr val="000000"/>
              </a:solidFill>
              <a:latin typeface="Consolas"/>
            </a:endParaRPr>
          </a:p>
          <a:p>
            <a:r>
              <a:rPr lang="nl-BE" dirty="0" smtClean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nl-BE" dirty="0">
                <a:solidFill>
                  <a:srgbClr val="000000"/>
                </a:solidFill>
                <a:latin typeface="Consolas"/>
              </a:rPr>
              <a:t>}</a:t>
            </a:r>
            <a:r>
              <a:rPr lang="nl-BE" dirty="0" smtClean="0">
                <a:solidFill>
                  <a:srgbClr val="000000"/>
                </a:solidFill>
                <a:latin typeface="Consolas"/>
              </a:rPr>
              <a:t>	</a:t>
            </a:r>
            <a:endParaRPr lang="nl-BE" dirty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6146" name="Picture 2" descr="http://static6.businessinsider.com/image/4ca654ae7f8b9aaa45740800/cheat-test-ex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05" y="3729038"/>
            <a:ext cx="3810000" cy="28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8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dirty="0" smtClean="0"/>
              <a:t>Life of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920012"/>
            <a:ext cx="2667000" cy="1411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1916520"/>
            <a:ext cx="1676400" cy="1452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520" y="2362020"/>
            <a:ext cx="2209800" cy="1007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365" y="2352445"/>
            <a:ext cx="8890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365" y="2416900"/>
            <a:ext cx="749300" cy="7493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6200" y="3699600"/>
            <a:ext cx="2667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Pick a story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895600" y="3699600"/>
            <a:ext cx="16764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724400" y="3699600"/>
            <a:ext cx="19812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Develop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6858000" y="3699600"/>
            <a:ext cx="12192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Proxy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96200" y="36996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Done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70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 bwMode="auto">
          <a:xfrm>
            <a:off x="1907704" y="3295685"/>
            <a:ext cx="5635869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Switch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701189" y="5279048"/>
            <a:ext cx="4785946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same switch on different places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436832" y="4316245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difficult to adapt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503011" y="3471103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switch on type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27584" y="5166730"/>
            <a:ext cx="3722077" cy="14398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Replace Type Code with Subclass, Replace Conditional with Polymorphism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79181" y="3819940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error prone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6694" y="337106"/>
            <a:ext cx="576064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/>
              </a:rPr>
              <a:t>getSpeed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switch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l-BE" sz="1400" dirty="0">
                <a:solidFill>
                  <a:srgbClr val="0000C0"/>
                </a:solidFill>
                <a:latin typeface="Consolas"/>
              </a:rPr>
              <a:t>_type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i="1" dirty="0">
                <a:solidFill>
                  <a:srgbClr val="0000C0"/>
                </a:solidFill>
                <a:latin typeface="Consolas"/>
              </a:rPr>
              <a:t>EUROPEAN</a:t>
            </a:r>
            <a:r>
              <a:rPr lang="nl-BE" sz="14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i="1" dirty="0">
                <a:solidFill>
                  <a:srgbClr val="0000C0"/>
                </a:solidFill>
                <a:latin typeface="Consolas"/>
              </a:rPr>
              <a:t>AFRICAN</a:t>
            </a:r>
            <a:r>
              <a:rPr lang="nl-BE" sz="14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() - </a:t>
            </a:r>
            <a:r>
              <a:rPr lang="nl-BE" sz="1400" dirty="0" err="1">
                <a:solidFill>
                  <a:srgbClr val="000000"/>
                </a:solidFill>
                <a:latin typeface="Consolas"/>
              </a:rPr>
              <a:t>getLoadFactor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() * </a:t>
            </a:r>
            <a:r>
              <a:rPr lang="nl-BE" sz="1400" dirty="0">
                <a:solidFill>
                  <a:srgbClr val="0000C0"/>
                </a:solidFill>
                <a:latin typeface="Consolas"/>
              </a:rPr>
              <a:t>_</a:t>
            </a:r>
            <a:r>
              <a:rPr lang="nl-BE" sz="1400" dirty="0" err="1">
                <a:solidFill>
                  <a:srgbClr val="0000C0"/>
                </a:solidFill>
                <a:latin typeface="Consolas"/>
              </a:rPr>
              <a:t>numberOfCoconuts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i="1" dirty="0">
                <a:solidFill>
                  <a:srgbClr val="0000C0"/>
                </a:solidFill>
                <a:latin typeface="Consolas"/>
              </a:rPr>
              <a:t>NORWEGIAN_BLUE</a:t>
            </a:r>
            <a:r>
              <a:rPr lang="nl-BE" sz="14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en-US" sz="1400" dirty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400" dirty="0">
                <a:solidFill>
                  <a:srgbClr val="0000C0"/>
                </a:solidFill>
                <a:latin typeface="Consolas"/>
              </a:rPr>
              <a:t>_</a:t>
            </a:r>
            <a:r>
              <a:rPr lang="en-US" sz="1400" dirty="0" err="1">
                <a:solidFill>
                  <a:srgbClr val="0000C0"/>
                </a:solidFill>
                <a:latin typeface="Consolas"/>
              </a:rPr>
              <a:t>isNailed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) ? 0 :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C0"/>
                </a:solidFill>
                <a:latin typeface="Consolas"/>
              </a:rPr>
              <a:t>_voltage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endParaRPr lang="nl-BE" sz="1400" dirty="0">
              <a:latin typeface="Consolas"/>
            </a:endParaRPr>
          </a:p>
          <a:p>
            <a:r>
              <a:rPr lang="en-US" sz="1400" dirty="0">
                <a:solidFill>
                  <a:srgbClr val="7F0055"/>
                </a:solidFill>
                <a:latin typeface="Consolas"/>
              </a:rPr>
              <a:t>  throw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RuntimeException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</a:rPr>
              <a:t>"should be unreachable"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751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 bwMode="auto">
          <a:xfrm>
            <a:off x="291612" y="2312194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Speculative Generality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2047" y="1628775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“For sure we’re going to need...”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113084" y="260351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“This feature should be added... “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55982" y="4005263"/>
            <a:ext cx="3788019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TDD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21545" y="4648200"/>
            <a:ext cx="1928446" cy="865188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mtClean="0">
                <a:latin typeface="+mn-lt"/>
                <a:sym typeface="Wingdings" pitchFamily="2" charset="2"/>
              </a:rPr>
              <a:t>Proxy - story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21166" y="1916113"/>
            <a:ext cx="3922834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“ ... make it configurable?”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372708" y="1125538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“Wouldn’t it be cool that ... “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200400" y="4114800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scope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876800" y="5902508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unnecessary complexity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http://paulgardner.info/wp-content/uploads/2009/04/comple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2" y="3657600"/>
            <a:ext cx="3521318" cy="2640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 bwMode="auto">
          <a:xfrm>
            <a:off x="2133600" y="3224610"/>
            <a:ext cx="4460631" cy="84058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Message Chains</a:t>
            </a:r>
          </a:p>
        </p:txBody>
      </p:sp>
      <p:sp>
        <p:nvSpPr>
          <p:cNvPr id="111619" name="Rectangle 2"/>
          <p:cNvSpPr txBox="1">
            <a:spLocks noChangeArrowheads="1"/>
          </p:cNvSpPr>
          <p:nvPr/>
        </p:nvSpPr>
        <p:spPr bwMode="auto">
          <a:xfrm>
            <a:off x="450606" y="5943600"/>
            <a:ext cx="704703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BE">
                <a:latin typeface="Consolas" pitchFamily="49" charset="0"/>
              </a:rPr>
              <a:t>getCustomer().getWallet().getMoney(25);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57800" y="4581525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high coupling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84639" y="4581526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Hide Delegate, Move Method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505200" y="5164138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breakable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09600"/>
            <a:ext cx="4905375" cy="2447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8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 bwMode="auto">
          <a:xfrm>
            <a:off x="4369045" y="2133600"/>
            <a:ext cx="4590317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Data Class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169877" y="1125538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data manipulated by other classes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04800" y="4419600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Move Method, Encapsulate Fields, Hide Method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292112" y="5305426"/>
            <a:ext cx="4851888" cy="1225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too much behaviour in service layer, </a:t>
            </a:r>
          </a:p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not enough in domain layer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143000" y="533400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classes with only data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837235" y="3860801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OO?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 descr="http://trueleandevelopment.com/blog/wp-content/uploads/2010/10/empty_b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25538"/>
            <a:ext cx="333375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9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 bwMode="auto">
          <a:xfrm>
            <a:off x="383931" y="22860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code smells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705351" y="3789363"/>
            <a:ext cx="3788019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not focussed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3644901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duplication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051720" y="4941888"/>
            <a:ext cx="4120662" cy="1225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slow test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51720" y="823816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difficult to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004048" y="1196123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fragile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-877765" y="1844675"/>
            <a:ext cx="4120662" cy="122555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nl-BE" dirty="0">
                <a:latin typeface="+mn-lt"/>
                <a:sym typeface="Wingdings" pitchFamily="2" charset="2"/>
              </a:rPr>
              <a:t>dependent</a:t>
            </a:r>
            <a:endParaRPr lang="nl-BE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3236" y="494188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l</a:t>
            </a:r>
            <a:r>
              <a:rPr lang="nl-BE" dirty="0" smtClean="0"/>
              <a:t>ong </a:t>
            </a:r>
            <a:r>
              <a:rPr lang="nl-BE" dirty="0" err="1" smtClean="0"/>
              <a:t>method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41206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 bwMode="auto">
          <a:xfrm>
            <a:off x="451338" y="62071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Exercise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579077" y="4868863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Don’t refactor yet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244970" y="2276476"/>
            <a:ext cx="44533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Find smells in previous exercises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79077" y="3573463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 production code and tests!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6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 bwMode="auto">
          <a:xfrm>
            <a:off x="317989" y="24923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Catalog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-148005" y="3860801"/>
            <a:ext cx="3789486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rename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55982" y="4149726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replace temp with query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173415" y="5300663"/>
            <a:ext cx="4120662" cy="1225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extract method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1700213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set of refactorings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312378" y="549276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refactoring: steps to fix code smell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84639" y="5084763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decompose conditional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355982" y="2060576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 tool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78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 bwMode="auto">
          <a:xfrm>
            <a:off x="317989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Rename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974123" y="4868863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name – functional term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48507" y="5013326"/>
            <a:ext cx="4120662" cy="12239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demo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970585" y="692151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change name of method/class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317989" y="1052513"/>
            <a:ext cx="3788019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naming important!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707423" y="3357564"/>
            <a:ext cx="1594338" cy="720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 smtClean="0">
                <a:latin typeface="+mn-lt"/>
                <a:sym typeface="Wingdings" pitchFamily="2" charset="2"/>
              </a:rPr>
              <a:t>Ctrl + R, R</a:t>
            </a:r>
            <a:endParaRPr lang="nl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44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 bwMode="auto">
          <a:xfrm>
            <a:off x="517281" y="270986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Extract method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037993" y="4652963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instead of comments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83931" y="4292601"/>
            <a:ext cx="4120662" cy="12239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 smtClean="0">
                <a:latin typeface="+mn-lt"/>
                <a:sym typeface="Wingdings" pitchFamily="2" charset="2"/>
              </a:rPr>
              <a:t>Demo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970585" y="692151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group code by functionality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84638" y="1412876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naming: what it does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840774" y="3429000"/>
            <a:ext cx="1594338" cy="720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 smtClean="0">
                <a:latin typeface="+mn-lt"/>
                <a:sym typeface="Wingdings" pitchFamily="2" charset="2"/>
              </a:rPr>
              <a:t>Ctrl + R, M</a:t>
            </a:r>
            <a:endParaRPr lang="nl-BE" dirty="0">
              <a:latin typeface="+mn-lt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77612" y="5805488"/>
            <a:ext cx="3788019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size doesn’t matter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04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 bwMode="auto">
          <a:xfrm>
            <a:off x="451338" y="285273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err="1" smtClean="0"/>
              <a:t>Replace</a:t>
            </a:r>
            <a:r>
              <a:rPr lang="nl-BE" dirty="0" smtClean="0"/>
              <a:t> temp </a:t>
            </a:r>
            <a:r>
              <a:rPr lang="nl-BE" dirty="0" err="1" smtClean="0"/>
              <a:t>with</a:t>
            </a:r>
            <a:r>
              <a:rPr lang="nl-BE" dirty="0" smtClean="0"/>
              <a:t> query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1338" y="765176"/>
            <a:ext cx="3788020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buFontTx/>
              <a:buAutoNum type="arabicPeriod"/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Extract query</a:t>
            </a:r>
          </a:p>
          <a:p>
            <a:pPr marL="457200" indent="-457200" algn="ctr" fontAlgn="auto">
              <a:spcAft>
                <a:spcPts val="0"/>
              </a:spcAft>
              <a:buFontTx/>
              <a:buAutoNum type="arabicPeriod"/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Inline temp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049215" y="4868863"/>
            <a:ext cx="4120662" cy="12239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demo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427984" y="4803221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temporary variable: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result of a calculation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3442189" y="1700213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long method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499946" y="3644900"/>
            <a:ext cx="3256085" cy="719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 smtClean="0">
                <a:latin typeface="+mn-lt"/>
                <a:sym typeface="Wingdings" pitchFamily="2" charset="2"/>
              </a:rPr>
              <a:t>Ctrl + R, M </a:t>
            </a:r>
            <a:r>
              <a:rPr lang="nl-BE" dirty="0">
                <a:sym typeface="Wingdings" pitchFamily="2" charset="2"/>
              </a:rPr>
              <a:t> </a:t>
            </a:r>
            <a:r>
              <a:rPr lang="nl-BE" dirty="0" smtClean="0">
                <a:sym typeface="Wingdings" pitchFamily="2" charset="2"/>
              </a:rPr>
              <a:t>=&gt;</a:t>
            </a:r>
            <a:r>
              <a:rPr lang="nl-BE" dirty="0">
                <a:sym typeface="Wingdings" pitchFamily="2" charset="2"/>
              </a:rPr>
              <a:t> Ctrl + R, </a:t>
            </a:r>
            <a:r>
              <a:rPr lang="nl-BE" dirty="0" smtClean="0">
                <a:sym typeface="Wingdings" pitchFamily="2" charset="2"/>
              </a:rPr>
              <a:t>I</a:t>
            </a:r>
            <a:endParaRPr lang="nl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19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a story</a:t>
            </a:r>
            <a:endParaRPr lang="en-US" dirty="0"/>
          </a:p>
        </p:txBody>
      </p:sp>
      <p:pic>
        <p:nvPicPr>
          <p:cNvPr id="4" name="Picture 3" descr="IMG_002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5715000" cy="381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17148" y="3048000"/>
            <a:ext cx="3429000" cy="720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big, risky, valuable stories first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15000" y="3775800"/>
            <a:ext cx="3429000" cy="720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t</a:t>
            </a:r>
            <a:r>
              <a:rPr lang="nl-BE" dirty="0" smtClean="0">
                <a:latin typeface="+mj-lt"/>
                <a:ea typeface="+mj-ea"/>
                <a:cs typeface="+mj-cs"/>
              </a:rPr>
              <a:t>eam decision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726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 bwMode="auto">
          <a:xfrm>
            <a:off x="517281" y="285273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Decompose Conditional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774831" y="5013326"/>
            <a:ext cx="3789485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make functional reason of condition clear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17281" y="4365626"/>
            <a:ext cx="4120662" cy="12239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 smtClean="0">
                <a:latin typeface="+mn-lt"/>
                <a:sym typeface="Wingdings" pitchFamily="2" charset="2"/>
              </a:rPr>
              <a:t>demo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103935" y="1773238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unclear conditions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17281" y="1412876"/>
            <a:ext cx="438736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Extract method on a condition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508131" y="3500438"/>
            <a:ext cx="1795097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sym typeface="Wingdings" pitchFamily="2" charset="2"/>
              </a:rPr>
              <a:t>Ctrl + R, M</a:t>
            </a:r>
            <a:endParaRPr lang="nl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16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 bwMode="auto">
          <a:xfrm>
            <a:off x="395654" y="285273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Move </a:t>
            </a:r>
            <a:r>
              <a:rPr lang="nl-BE" dirty="0" err="1" smtClean="0"/>
              <a:t>method</a:t>
            </a:r>
            <a:endParaRPr lang="nl-BE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244969" y="836613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feature envy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83981" y="5157788"/>
            <a:ext cx="4387362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move method to correct class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645020" y="3500438"/>
            <a:ext cx="4453303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sym typeface="Wingdings" pitchFamily="2" charset="2"/>
              </a:rPr>
              <a:t>Ctrl + R, </a:t>
            </a:r>
            <a:r>
              <a:rPr lang="nl-BE" dirty="0" smtClean="0">
                <a:sym typeface="Wingdings" pitchFamily="2" charset="2"/>
              </a:rPr>
              <a:t>O</a:t>
            </a:r>
            <a:endParaRPr lang="nl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33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 bwMode="auto">
          <a:xfrm>
            <a:off x="517281" y="292576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Introduce Parameter Object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37943" y="1484313"/>
            <a:ext cx="3788019" cy="792162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replace by a class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17281" y="4365626"/>
            <a:ext cx="4120662" cy="12239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 smtClean="0">
                <a:latin typeface="+mn-lt"/>
                <a:sym typeface="Wingdings" pitchFamily="2" charset="2"/>
              </a:rPr>
              <a:t>Demo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83981" y="620713"/>
            <a:ext cx="485188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group of parameters belong together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442189" y="3573463"/>
            <a:ext cx="2924908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sym typeface="Wingdings" pitchFamily="2" charset="2"/>
              </a:rPr>
              <a:t>Ctrl + R, </a:t>
            </a:r>
            <a:r>
              <a:rPr lang="nl-BE" dirty="0" smtClean="0">
                <a:sym typeface="Wingdings" pitchFamily="2" charset="2"/>
              </a:rPr>
              <a:t>P</a:t>
            </a:r>
            <a:endParaRPr lang="nl-BE" dirty="0">
              <a:latin typeface="+mn-lt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844312" y="5373688"/>
            <a:ext cx="3788019" cy="792162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feature envy / data class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103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 bwMode="auto">
          <a:xfrm>
            <a:off x="-148004" y="2924175"/>
            <a:ext cx="9571893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err="1" smtClean="0"/>
              <a:t>Replace</a:t>
            </a:r>
            <a:r>
              <a:rPr lang="nl-BE" dirty="0" smtClean="0"/>
              <a:t> </a:t>
            </a:r>
            <a:r>
              <a:rPr lang="nl-BE" dirty="0" err="1" smtClean="0"/>
              <a:t>Conditional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Polymorphism</a:t>
            </a:r>
            <a:endParaRPr lang="nl-BE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438651" y="1412876"/>
            <a:ext cx="3788019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subclasses + move behaviour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18697" y="1700213"/>
            <a:ext cx="4387362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switch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714500" y="5229226"/>
            <a:ext cx="3788020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easier to extend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0" y="4437113"/>
            <a:ext cx="3788020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type instead of 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int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89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576" y="3861048"/>
            <a:ext cx="36576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907" name="Rectangle 8"/>
          <p:cNvSpPr>
            <a:spLocks noChangeArrowheads="1"/>
          </p:cNvSpPr>
          <p:nvPr/>
        </p:nvSpPr>
        <p:spPr bwMode="auto">
          <a:xfrm>
            <a:off x="1846385" y="2997200"/>
            <a:ext cx="133350" cy="28733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BE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213946" y="0"/>
            <a:ext cx="9571892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nl-BE" sz="4400" dirty="0">
                <a:latin typeface="+mj-lt"/>
                <a:ea typeface="+mj-ea"/>
                <a:cs typeface="+mj-cs"/>
              </a:rPr>
              <a:t>Replace Conditional with Polymorphism</a:t>
            </a:r>
          </a:p>
        </p:txBody>
      </p:sp>
      <p:sp>
        <p:nvSpPr>
          <p:cNvPr id="4" name="Rectangle 3"/>
          <p:cNvSpPr/>
          <p:nvPr/>
        </p:nvSpPr>
        <p:spPr>
          <a:xfrm>
            <a:off x="899592" y="964207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getSpeed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switch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0000C0"/>
                </a:solidFill>
                <a:latin typeface="Consolas"/>
              </a:rPr>
              <a:t>_type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>
                <a:solidFill>
                  <a:srgbClr val="0000C0"/>
                </a:solidFill>
                <a:latin typeface="Consolas"/>
              </a:rPr>
              <a:t>EUROPEAN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>
                <a:solidFill>
                  <a:srgbClr val="0000C0"/>
                </a:solidFill>
                <a:latin typeface="Consolas"/>
              </a:rPr>
              <a:t>AFRICAN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-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getLoadFactor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* </a:t>
            </a:r>
            <a:r>
              <a:rPr lang="nl-BE" sz="1600" dirty="0">
                <a:solidFill>
                  <a:srgbClr val="0000C0"/>
                </a:solidFill>
                <a:latin typeface="Consolas"/>
              </a:rPr>
              <a:t>_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numberOfCoconuts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>
                <a:solidFill>
                  <a:srgbClr val="0000C0"/>
                </a:solidFill>
                <a:latin typeface="Consolas"/>
              </a:rPr>
              <a:t>NORWEGIAN_BLUE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en-US" sz="1600" dirty="0" smtClean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000C0"/>
                </a:solidFill>
                <a:latin typeface="Consolas"/>
              </a:rPr>
              <a:t>_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isNailed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 ? 0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000C0"/>
                </a:solidFill>
                <a:latin typeface="Consolas"/>
              </a:rPr>
              <a:t>_voltage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endParaRPr lang="nl-BE" sz="1600" dirty="0">
              <a:latin typeface="Consolas"/>
            </a:endParaRPr>
          </a:p>
          <a:p>
            <a:r>
              <a:rPr lang="en-US" sz="1600" dirty="0" smtClean="0">
                <a:solidFill>
                  <a:srgbClr val="7F0055"/>
                </a:solidFill>
                <a:latin typeface="Consolas"/>
              </a:rPr>
              <a:t>  throw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RuntimeException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/>
              </a:rPr>
              <a:t>"should be unreachable"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/>
              </a:rPr>
              <a:t>}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29288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 bwMode="auto">
          <a:xfrm>
            <a:off x="451338" y="29241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In </a:t>
            </a:r>
            <a:r>
              <a:rPr lang="nl-BE" dirty="0" err="1" smtClean="0"/>
              <a:t>Practice</a:t>
            </a:r>
            <a:endParaRPr lang="nl-BE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113085" y="476251"/>
            <a:ext cx="3789485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baby steps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915866" y="4868863"/>
            <a:ext cx="4453303" cy="12239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tests: add, change, move, mocking ...</a:t>
            </a:r>
            <a:endParaRPr lang="nl-BE" dirty="0">
              <a:latin typeface="+mn-lt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637943" y="4221163"/>
            <a:ext cx="4385896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103935" y="1412876"/>
            <a:ext cx="3789485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green tests after each step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773238"/>
            <a:ext cx="3789485" cy="792162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always compiles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8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artinfowler.com/mf-ade-h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1455776" y="1380317"/>
            <a:ext cx="1905000" cy="2362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600200" y="6021388"/>
            <a:ext cx="6166338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nl-BE">
                <a:hlinkClick r:id="rId4"/>
              </a:rPr>
              <a:t>http://martinfowler.com/refactoring/catalog/index.html</a:t>
            </a:r>
            <a:endParaRPr lang="nl-BE" dirty="0">
              <a:latin typeface="+mn-lt"/>
            </a:endParaRPr>
          </a:p>
        </p:txBody>
      </p:sp>
      <p:pic>
        <p:nvPicPr>
          <p:cNvPr id="12595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404813"/>
            <a:ext cx="3722077" cy="517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554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 bwMode="auto">
          <a:xfrm>
            <a:off x="451338" y="62071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Exercise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244969" y="2276476"/>
            <a:ext cx="452071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fix smells found in previous exercise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11266" name="Picture 2" descr="http://www.insidethegate.com/wp-content/uploads/2010/06/DeadSkun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95600"/>
            <a:ext cx="19050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07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 bwMode="auto">
          <a:xfrm>
            <a:off x="451338" y="62071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nl-BE" dirty="0" smtClean="0"/>
              <a:t>Lab: Movierental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710961" y="2276476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err="1">
                <a:latin typeface="+mj-lt"/>
                <a:ea typeface="+mj-ea"/>
                <a:cs typeface="+mj-cs"/>
              </a:rPr>
              <a:t>MovieRental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1771" y="3348292"/>
            <a:ext cx="5886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Google for: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GB" dirty="0" smtClean="0"/>
              <a:t>“</a:t>
            </a:r>
            <a:r>
              <a:rPr lang="en-GB" b="1" dirty="0" smtClean="0"/>
              <a:t>replace conditional with polymorphism </a:t>
            </a:r>
            <a:r>
              <a:rPr lang="en-GB" dirty="0" smtClean="0"/>
              <a:t>mechanics” and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“</a:t>
            </a:r>
            <a:r>
              <a:rPr lang="en-GB" b="1" dirty="0" smtClean="0"/>
              <a:t>replace type code with strategy</a:t>
            </a:r>
            <a:r>
              <a:rPr lang="en-GB" dirty="0" smtClean="0"/>
              <a:t> mechanics”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306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451338" y="148431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Discuss MovieRental</a:t>
            </a:r>
          </a:p>
        </p:txBody>
      </p:sp>
    </p:spTree>
    <p:extLst>
      <p:ext uri="{BB962C8B-B14F-4D97-AF65-F5344CB8AC3E}">
        <p14:creationId xmlns:p14="http://schemas.microsoft.com/office/powerpoint/2010/main" val="33259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GB" dirty="0" smtClean="0"/>
              <a:t>Incremental</a:t>
            </a:r>
            <a:r>
              <a:rPr lang="en-US" dirty="0" smtClean="0"/>
              <a:t>) Design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791200" y="3017839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whiteboard over complex tool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91200" y="3730229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continuous process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91200" y="4442619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focus on story, take baby steps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91200" y="5155009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refactor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791200" y="5867401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latin typeface="+mj-lt"/>
                <a:ea typeface="+mj-ea"/>
                <a:cs typeface="+mj-cs"/>
              </a:rPr>
              <a:t>i</a:t>
            </a:r>
            <a:r>
              <a:rPr lang="nl-BE" dirty="0" smtClean="0">
                <a:latin typeface="+mj-lt"/>
                <a:ea typeface="+mj-ea"/>
                <a:cs typeface="+mj-cs"/>
              </a:rPr>
              <a:t>nvolve entire</a:t>
            </a:r>
            <a:r>
              <a:rPr lang="en-GB" dirty="0" smtClean="0">
                <a:latin typeface="+mj-lt"/>
                <a:ea typeface="+mj-ea"/>
                <a:cs typeface="+mj-cs"/>
              </a:rPr>
              <a:t> team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4281" b="21504"/>
          <a:stretch/>
        </p:blipFill>
        <p:spPr>
          <a:xfrm>
            <a:off x="-9644" y="2895600"/>
            <a:ext cx="5715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7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 bwMode="auto">
          <a:xfrm>
            <a:off x="457200" y="9906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Fixing test code smells</a:t>
            </a:r>
          </a:p>
        </p:txBody>
      </p:sp>
      <p:pic>
        <p:nvPicPr>
          <p:cNvPr id="13" name="Picture 2" descr="http://www.insidethegate.com/wp-content/uploads/2010/06/DeadSkun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14600"/>
            <a:ext cx="1905000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 bwMode="auto">
          <a:xfrm>
            <a:off x="383931" y="22860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code smells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705351" y="3789363"/>
            <a:ext cx="3788019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not focussed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3644901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duplication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051720" y="4941888"/>
            <a:ext cx="4120662" cy="1225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slow test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51720" y="823816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difficult to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004048" y="1196123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fragile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-877765" y="1844675"/>
            <a:ext cx="4120662" cy="122555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nl-BE" dirty="0">
                <a:latin typeface="+mn-lt"/>
                <a:sym typeface="Wingdings" pitchFamily="2" charset="2"/>
              </a:rPr>
              <a:t>dependent</a:t>
            </a:r>
            <a:endParaRPr lang="nl-BE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3236" y="494188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l</a:t>
            </a:r>
            <a:r>
              <a:rPr lang="nl-BE" dirty="0" smtClean="0"/>
              <a:t>ong </a:t>
            </a:r>
            <a:r>
              <a:rPr lang="nl-BE" dirty="0" err="1" smtClean="0"/>
              <a:t>method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4690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228600" y="457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</a:t>
            </a:r>
            <a:r>
              <a:rPr lang="nl-BE" dirty="0" err="1" smtClean="0"/>
              <a:t>Assertions</a:t>
            </a:r>
            <a:endParaRPr lang="nl-BE" dirty="0" smtClean="0"/>
          </a:p>
        </p:txBody>
      </p:sp>
      <p:sp>
        <p:nvSpPr>
          <p:cNvPr id="3" name="Rectangle 2"/>
          <p:cNvSpPr/>
          <p:nvPr/>
        </p:nvSpPr>
        <p:spPr>
          <a:xfrm>
            <a:off x="914400" y="1676400"/>
            <a:ext cx="7239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646464"/>
                </a:solidFill>
                <a:latin typeface="Consolas"/>
              </a:rPr>
              <a:t>@Test</a:t>
            </a:r>
          </a:p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assertEqual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Assert.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assertEquals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"blabla"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getSomeString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()); </a:t>
            </a:r>
            <a:endParaRPr lang="nl-BE" sz="1600" i="1" dirty="0" smtClean="0">
              <a:solidFill>
                <a:srgbClr val="000000"/>
              </a:solidFill>
              <a:latin typeface="Consolas"/>
            </a:endParaRPr>
          </a:p>
          <a:p>
            <a:r>
              <a:rPr lang="nl-BE" sz="1600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nl-BE" sz="1600" i="1" dirty="0">
                <a:solidFill>
                  <a:srgbClr val="3F7F5F"/>
                </a:solidFill>
                <a:latin typeface="Consolas"/>
              </a:rPr>
              <a:t>or: </a:t>
            </a:r>
          </a:p>
          <a:p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assertThat</a:t>
            </a:r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getSomeString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()).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isEqualTo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"blabla"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endParaRPr lang="nl-BE" sz="1600" dirty="0">
              <a:latin typeface="Consolas"/>
            </a:endParaRPr>
          </a:p>
          <a:p>
            <a:r>
              <a:rPr lang="nl-BE" sz="1600" dirty="0">
                <a:solidFill>
                  <a:srgbClr val="646464"/>
                </a:solidFill>
                <a:latin typeface="Consolas"/>
              </a:rPr>
              <a:t>@Test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assertCollections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List&lt;String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myStringList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ArrayList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&lt;String&gt;();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myStringList.add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2A00FF"/>
                </a:solidFill>
                <a:latin typeface="Consolas"/>
              </a:rPr>
              <a:t>"bla"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myStringList.add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dirty="0" err="1">
                <a:solidFill>
                  <a:srgbClr val="2A00FF"/>
                </a:solidFill>
                <a:latin typeface="Consolas"/>
              </a:rPr>
              <a:t>bli</a:t>
            </a:r>
            <a:r>
              <a:rPr lang="nl-BE" sz="160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Assert.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assertEquals</a:t>
            </a:r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(2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myStringList.size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()); 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Assert.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assertEquals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"bla"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myStringList.get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(0));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Assert.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assertEquals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i="1" dirty="0" err="1">
                <a:solidFill>
                  <a:srgbClr val="2A00FF"/>
                </a:solidFill>
                <a:latin typeface="Consolas"/>
              </a:rPr>
              <a:t>bli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myStringList.get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(1)); </a:t>
            </a:r>
            <a:endParaRPr lang="nl-BE" sz="1600" i="1" dirty="0" smtClean="0">
              <a:solidFill>
                <a:srgbClr val="000000"/>
              </a:solidFill>
              <a:latin typeface="Consolas"/>
            </a:endParaRPr>
          </a:p>
          <a:p>
            <a:r>
              <a:rPr lang="nl-BE" sz="1600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nl-BE" sz="1600" i="1" dirty="0">
                <a:solidFill>
                  <a:srgbClr val="3F7F5F"/>
                </a:solidFill>
                <a:latin typeface="Consolas"/>
              </a:rPr>
              <a:t>or:</a:t>
            </a:r>
          </a:p>
          <a:p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assertThat</a:t>
            </a:r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myStringList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containsExactly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"bla"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i="1" dirty="0" err="1">
                <a:solidFill>
                  <a:srgbClr val="2A00FF"/>
                </a:solidFill>
                <a:latin typeface="Consolas"/>
              </a:rPr>
              <a:t>bli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/>
              </a:rPr>
              <a:t>}</a:t>
            </a:r>
            <a:endParaRPr lang="nl-BE" sz="1600" dirty="0"/>
          </a:p>
        </p:txBody>
      </p:sp>
      <p:pic>
        <p:nvPicPr>
          <p:cNvPr id="1026" name="Picture 2" descr="https://secure.gravatar.com/avatar/ae144fbfcd819ad7032d704f210fcab3?s=140&amp;d=https://a248.e.akamai.net/assets.github.com%2Fimages%2Fgravatars%2Fgravatar-1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52400"/>
            <a:ext cx="13335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4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228600" y="457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Object Builders</a:t>
            </a:r>
          </a:p>
        </p:txBody>
      </p:sp>
      <p:pic>
        <p:nvPicPr>
          <p:cNvPr id="13314" name="Picture 2" descr="Find a Builder in Bulgar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828800"/>
            <a:ext cx="2705100" cy="4029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5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4381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smtClean="0">
                <a:solidFill>
                  <a:srgbClr val="000000"/>
                </a:solidFill>
                <a:latin typeface="Courier New"/>
              </a:rPr>
              <a:t>{</a:t>
            </a:r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nl-BE" sz="1600" b="1" u="sng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nl-BE" sz="1600" b="1" u="sng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(String name) {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.</a:t>
            </a:r>
            <a:r>
              <a:rPr lang="nl-BE" sz="1600" b="1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= name;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endParaRPr lang="nl-BE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2819400"/>
            <a:ext cx="759053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Vacancy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smtClean="0">
                <a:solidFill>
                  <a:srgbClr val="000000"/>
                </a:solidFill>
                <a:latin typeface="Courier New"/>
              </a:rPr>
              <a:t>{</a:t>
            </a:r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nl-BE" sz="1600" b="1" u="sng" dirty="0" err="1">
                <a:solidFill>
                  <a:srgbClr val="0000C0"/>
                </a:solidFill>
                <a:latin typeface="Courier New"/>
              </a:rPr>
              <a:t>functionName</a:t>
            </a:r>
            <a:r>
              <a:rPr lang="nl-BE" sz="1600" b="1" u="sng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u="sng" dirty="0" err="1">
                <a:solidFill>
                  <a:srgbClr val="0000C0"/>
                </a:solidFill>
                <a:latin typeface="Courier New"/>
              </a:rPr>
              <a:t>supplier</a:t>
            </a:r>
            <a:r>
              <a:rPr lang="nl-BE" sz="1600" b="1" u="sng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nl-BE" sz="1600" b="1" u="sng" dirty="0" err="1">
                <a:solidFill>
                  <a:srgbClr val="0000C0"/>
                </a:solidFill>
                <a:latin typeface="Courier New"/>
              </a:rPr>
              <a:t>contactPerson</a:t>
            </a:r>
            <a:r>
              <a:rPr lang="nl-BE" sz="1600" b="1" u="sng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nl-BE" sz="1600" dirty="0"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Vacancy(String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functionName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Supplier supplier) {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sz="16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nl-BE" sz="1600" b="1" dirty="0" err="1">
                <a:solidFill>
                  <a:srgbClr val="0000C0"/>
                </a:solidFill>
                <a:latin typeface="Courier New"/>
              </a:rPr>
              <a:t>functionName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functionName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sz="16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nl-BE" sz="1600" b="1" dirty="0" err="1">
                <a:solidFill>
                  <a:srgbClr val="0000C0"/>
                </a:solidFill>
                <a:latin typeface="Courier New"/>
              </a:rPr>
              <a:t>supplier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 err="1">
                <a:solidFill>
                  <a:srgbClr val="7F0055"/>
                </a:solidFill>
                <a:latin typeface="Courier New"/>
              </a:rPr>
              <a:t>void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setContactPerson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(String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contactPerson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sz="16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nl-BE" sz="1600" b="1" dirty="0" err="1">
                <a:solidFill>
                  <a:srgbClr val="0000C0"/>
                </a:solidFill>
                <a:latin typeface="Courier New"/>
              </a:rPr>
              <a:t>contactPerson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contactPerson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}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7080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818044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SupplierBuilderForTests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smtClean="0">
                <a:solidFill>
                  <a:srgbClr val="000000"/>
                </a:solidFill>
                <a:latin typeface="Courier New"/>
              </a:rPr>
              <a:t>{</a:t>
            </a:r>
            <a:endParaRPr lang="nl-BE" dirty="0"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Courier New"/>
              </a:rPr>
              <a:t>DEFAULT_NAME</a:t>
            </a:r>
            <a:r>
              <a:rPr lang="en-US" b="1" i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b="1" i="1" dirty="0">
                <a:solidFill>
                  <a:srgbClr val="2A00FF"/>
                </a:solidFill>
                <a:latin typeface="Courier New"/>
              </a:rPr>
              <a:t>"Cegeka"</a:t>
            </a:r>
            <a:r>
              <a:rPr lang="en-US" b="1" i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nl-BE" dirty="0">
              <a:latin typeface="Courier New"/>
            </a:endParaRP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nl-BE" b="1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nl-BE" b="1" i="1" dirty="0">
                <a:solidFill>
                  <a:srgbClr val="0000C0"/>
                </a:solidFill>
                <a:latin typeface="Courier New"/>
              </a:rPr>
              <a:t>DEFAULT_NAME</a:t>
            </a:r>
            <a:r>
              <a:rPr lang="nl-BE" b="1" i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nl-BE" dirty="0">
              <a:latin typeface="Courier New"/>
            </a:endParaRP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build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nl-BE" b="1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endParaRPr lang="nl-BE" dirty="0">
              <a:latin typeface="Courier New"/>
            </a:endParaRP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SupplierBuilderForTests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withName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(String name) {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.</a:t>
            </a:r>
            <a:r>
              <a:rPr lang="nl-BE" b="1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= name;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nl-BE" dirty="0">
              <a:latin typeface="Courier New"/>
            </a:endParaRPr>
          </a:p>
          <a:p>
            <a:r>
              <a:rPr lang="nl-BE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endParaRPr lang="nl-BE" dirty="0">
              <a:solidFill>
                <a:srgbClr val="000000"/>
              </a:solidFill>
              <a:latin typeface="Courier New"/>
            </a:endParaRPr>
          </a:p>
          <a:p>
            <a:endParaRPr lang="nl-BE" b="1" dirty="0" smtClean="0">
              <a:solidFill>
                <a:srgbClr val="7F0055"/>
              </a:solidFill>
              <a:latin typeface="Courier New"/>
            </a:endParaRPr>
          </a:p>
          <a:p>
            <a:r>
              <a:rPr lang="nl-BE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VacancyBuilderForTests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smtClean="0">
                <a:solidFill>
                  <a:srgbClr val="000000"/>
                </a:solidFill>
                <a:latin typeface="Courier New"/>
              </a:rPr>
              <a:t>{</a:t>
            </a:r>
            <a:endParaRPr lang="nl-BE" dirty="0">
              <a:latin typeface="Courier New"/>
            </a:endParaRPr>
          </a:p>
          <a:p>
            <a:r>
              <a:rPr lang="nl-BE" dirty="0" smtClean="0">
                <a:solidFill>
                  <a:srgbClr val="000000"/>
                </a:solidFill>
                <a:latin typeface="Courier New"/>
              </a:rPr>
              <a:t>    ...</a:t>
            </a:r>
            <a:endParaRPr lang="nl-BE" dirty="0">
              <a:latin typeface="Courier New"/>
            </a:endParaRPr>
          </a:p>
          <a:p>
            <a:r>
              <a:rPr lang="nl-BE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nl-BE" dirty="0">
              <a:solidFill>
                <a:srgbClr val="0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2119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381000" y="190501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Object Builders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1340768"/>
            <a:ext cx="7920000" cy="17526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ourier New"/>
              </a:rPr>
              <a:t>Vacancy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vacancy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urier New"/>
              </a:rPr>
              <a:t>VacancyBuilderForTests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().build();</a:t>
            </a:r>
          </a:p>
          <a:p>
            <a:pPr marL="457200" indent="-457200" algn="ctr" fontAlgn="auto">
              <a:spcAft>
                <a:spcPts val="0"/>
              </a:spcAft>
              <a:defRPr/>
            </a:pPr>
            <a:endParaRPr lang="nl-NL" dirty="0">
              <a:latin typeface="+mj-lt"/>
              <a:ea typeface="+mj-ea"/>
              <a:cs typeface="+mj-cs"/>
            </a:endParaRPr>
          </a:p>
          <a:p>
            <a:pPr marL="457200" indent="-457200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 </a:t>
            </a:r>
            <a:r>
              <a:rPr lang="nl-NL" dirty="0" smtClean="0">
                <a:latin typeface="+mj-lt"/>
                <a:ea typeface="+mj-ea"/>
                <a:cs typeface="+mj-cs"/>
              </a:rPr>
              <a:t>=&gt;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valid</a:t>
            </a:r>
            <a:r>
              <a:rPr lang="nl-NL" dirty="0" smtClean="0">
                <a:latin typeface="+mj-lt"/>
                <a:ea typeface="+mj-ea"/>
                <a:cs typeface="+mj-cs"/>
              </a:rPr>
              <a:t> Object,  default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values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85800" y="3276600"/>
            <a:ext cx="7920000" cy="3240000"/>
          </a:xfrm>
          <a:prstGeom prst="rect">
            <a:avLst/>
          </a:prstGeom>
        </p:spPr>
        <p:txBody>
          <a:bodyPr/>
          <a:lstStyle/>
          <a:p>
            <a:r>
              <a:rPr lang="nl-BE" dirty="0" err="1" smtClean="0">
                <a:solidFill>
                  <a:srgbClr val="000000"/>
                </a:solidFill>
                <a:latin typeface="Courier New"/>
              </a:rPr>
              <a:t>Vacancy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vacancy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VacancyBuilderForTests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()</a:t>
            </a:r>
          </a:p>
          <a:p>
            <a:r>
              <a:rPr lang="nl-BE" dirty="0" smtClean="0">
                <a:solidFill>
                  <a:srgbClr val="000000"/>
                </a:solidFill>
                <a:latin typeface="Courier New"/>
              </a:rPr>
              <a:t>    .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withFunction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nl-BE" dirty="0">
                <a:solidFill>
                  <a:srgbClr val="2A00FF"/>
                </a:solidFill>
                <a:latin typeface="Courier New"/>
              </a:rPr>
              <a:t>"Architect"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nl-BE" dirty="0" smtClean="0">
                <a:solidFill>
                  <a:srgbClr val="000000"/>
                </a:solidFill>
                <a:latin typeface="Courier New"/>
              </a:rPr>
              <a:t>    .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withSupplier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SupplierBuilderForTests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 .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withName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nl-BE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nl-BE" dirty="0" err="1">
                <a:solidFill>
                  <a:srgbClr val="2A00FF"/>
                </a:solidFill>
                <a:latin typeface="Courier New"/>
              </a:rPr>
              <a:t>Some</a:t>
            </a:r>
            <a:r>
              <a:rPr lang="nl-BE" dirty="0">
                <a:solidFill>
                  <a:srgbClr val="2A00FF"/>
                </a:solidFill>
                <a:latin typeface="Courier New"/>
              </a:rPr>
              <a:t> IT company"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     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build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())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build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();</a:t>
            </a:r>
            <a:endParaRPr lang="nl-BE" dirty="0">
              <a:solidFill>
                <a:srgbClr val="000000"/>
              </a:solidFill>
              <a:latin typeface="Consolas"/>
            </a:endParaRPr>
          </a:p>
          <a:p>
            <a:pPr marL="457200" indent="-457200" algn="ctr" fontAlgn="auto">
              <a:spcAft>
                <a:spcPts val="0"/>
              </a:spcAft>
              <a:defRPr/>
            </a:pPr>
            <a:endParaRPr lang="nl-NL" dirty="0">
              <a:latin typeface="+mj-lt"/>
              <a:ea typeface="+mj-ea"/>
              <a:cs typeface="+mj-cs"/>
            </a:endParaRPr>
          </a:p>
          <a:p>
            <a:pPr marL="457200" indent="-457200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 </a:t>
            </a:r>
            <a:r>
              <a:rPr lang="nl-NL" dirty="0" smtClean="0">
                <a:latin typeface="+mj-lt"/>
                <a:ea typeface="+mj-ea"/>
                <a:cs typeface="+mj-cs"/>
              </a:rPr>
              <a:t>=&gt;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override</a:t>
            </a:r>
            <a:r>
              <a:rPr lang="nl-NL" dirty="0" smtClean="0">
                <a:latin typeface="+mj-lt"/>
                <a:ea typeface="+mj-ea"/>
                <a:cs typeface="+mj-cs"/>
              </a:rPr>
              <a:t>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defaults</a:t>
            </a:r>
            <a:r>
              <a:rPr lang="nl-NL" dirty="0" smtClean="0">
                <a:latin typeface="+mj-lt"/>
                <a:ea typeface="+mj-ea"/>
                <a:cs typeface="+mj-cs"/>
              </a:rPr>
              <a:t>,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nested</a:t>
            </a:r>
            <a:r>
              <a:rPr lang="nl-NL" dirty="0" smtClean="0">
                <a:latin typeface="+mj-lt"/>
                <a:ea typeface="+mj-ea"/>
                <a:cs typeface="+mj-cs"/>
              </a:rPr>
              <a:t> builders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447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238125" y="27051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Object Builders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410200" y="1314450"/>
            <a:ext cx="2562225" cy="609600"/>
          </a:xfrm>
          <a:prstGeom prst="rect">
            <a:avLst/>
          </a:prstGeom>
        </p:spPr>
        <p:txBody>
          <a:bodyPr/>
          <a:lstStyle/>
          <a:p>
            <a:pPr marL="457200" indent="-457200" fontAlgn="auto">
              <a:spcAft>
                <a:spcPts val="0"/>
              </a:spcAft>
              <a:defRPr/>
            </a:pPr>
            <a:r>
              <a:rPr lang="nl-NL" dirty="0" err="1" smtClean="0">
                <a:latin typeface="+mj-lt"/>
                <a:ea typeface="+mj-ea"/>
                <a:cs typeface="+mj-cs"/>
              </a:rPr>
              <a:t>Enhances</a:t>
            </a:r>
            <a:r>
              <a:rPr lang="nl-NL" dirty="0" smtClean="0">
                <a:latin typeface="+mj-lt"/>
                <a:ea typeface="+mj-ea"/>
                <a:cs typeface="+mj-cs"/>
              </a:rPr>
              <a:t> Test Focus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781050"/>
            <a:ext cx="3810000" cy="838200"/>
          </a:xfrm>
          <a:prstGeom prst="rect">
            <a:avLst/>
          </a:prstGeom>
        </p:spPr>
        <p:txBody>
          <a:bodyPr/>
          <a:lstStyle/>
          <a:p>
            <a:pPr marL="457200" indent="-457200" fontAlgn="auto">
              <a:spcAft>
                <a:spcPts val="0"/>
              </a:spcAft>
              <a:defRPr/>
            </a:pPr>
            <a:r>
              <a:rPr lang="nl-NL" dirty="0" err="1" smtClean="0">
                <a:latin typeface="+mj-lt"/>
                <a:ea typeface="+mj-ea"/>
                <a:cs typeface="+mj-cs"/>
              </a:rPr>
              <a:t>Preferable</a:t>
            </a:r>
            <a:r>
              <a:rPr lang="nl-NL" dirty="0" smtClean="0">
                <a:latin typeface="+mj-lt"/>
                <a:ea typeface="+mj-ea"/>
                <a:cs typeface="+mj-cs"/>
              </a:rPr>
              <a:t>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to</a:t>
            </a:r>
            <a:r>
              <a:rPr lang="nl-NL" dirty="0" smtClean="0">
                <a:latin typeface="+mj-lt"/>
                <a:ea typeface="+mj-ea"/>
                <a:cs typeface="+mj-cs"/>
              </a:rPr>
              <a:t> “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static</a:t>
            </a:r>
            <a:r>
              <a:rPr lang="nl-NL" dirty="0" smtClean="0">
                <a:latin typeface="+mj-lt"/>
                <a:ea typeface="+mj-ea"/>
                <a:cs typeface="+mj-cs"/>
              </a:rPr>
              <a:t> test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fields</a:t>
            </a:r>
            <a:r>
              <a:rPr lang="nl-NL" dirty="0" smtClean="0">
                <a:latin typeface="+mj-lt"/>
                <a:ea typeface="+mj-ea"/>
                <a:cs typeface="+mj-cs"/>
              </a:rPr>
              <a:t>”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57400" y="4876800"/>
            <a:ext cx="2562225" cy="609600"/>
          </a:xfrm>
          <a:prstGeom prst="rect">
            <a:avLst/>
          </a:prstGeom>
        </p:spPr>
        <p:txBody>
          <a:bodyPr/>
          <a:lstStyle/>
          <a:p>
            <a:pPr marL="457200" indent="-457200" fontAlgn="auto">
              <a:spcAft>
                <a:spcPts val="0"/>
              </a:spcAft>
              <a:defRPr/>
            </a:pPr>
            <a:r>
              <a:rPr lang="nl-NL" dirty="0" err="1" smtClean="0">
                <a:latin typeface="+mj-lt"/>
                <a:ea typeface="+mj-ea"/>
                <a:cs typeface="+mj-cs"/>
              </a:rPr>
              <a:t>reuse</a:t>
            </a:r>
            <a:r>
              <a:rPr lang="nl-NL" dirty="0" smtClean="0">
                <a:latin typeface="+mj-lt"/>
                <a:ea typeface="+mj-ea"/>
                <a:cs typeface="+mj-cs"/>
              </a:rPr>
              <a:t> in unit,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integration</a:t>
            </a:r>
            <a:r>
              <a:rPr lang="nl-NL" dirty="0" smtClean="0">
                <a:latin typeface="+mj-lt"/>
                <a:ea typeface="+mj-ea"/>
                <a:cs typeface="+mj-cs"/>
              </a:rPr>
              <a:t>, end-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to</a:t>
            </a:r>
            <a:r>
              <a:rPr lang="nl-NL" dirty="0" smtClean="0">
                <a:latin typeface="+mj-lt"/>
                <a:ea typeface="+mj-ea"/>
                <a:cs typeface="+mj-cs"/>
              </a:rPr>
              <a:t>-end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29250" y="3886200"/>
            <a:ext cx="2562225" cy="609600"/>
          </a:xfrm>
          <a:prstGeom prst="rect">
            <a:avLst/>
          </a:prstGeom>
        </p:spPr>
        <p:txBody>
          <a:bodyPr/>
          <a:lstStyle/>
          <a:p>
            <a:pPr marL="457200" indent="-457200" fontAlgn="auto">
              <a:spcAft>
                <a:spcPts val="0"/>
              </a:spcAft>
              <a:defRPr/>
            </a:pPr>
            <a:r>
              <a:rPr lang="nl-NL" smtClean="0">
                <a:latin typeface="+mj-lt"/>
                <a:ea typeface="+mj-ea"/>
                <a:cs typeface="+mj-cs"/>
              </a:rPr>
              <a:t>Reduces duplication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21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 bwMode="auto">
          <a:xfrm>
            <a:off x="451338" y="3810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Exercise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343400" y="2128839"/>
            <a:ext cx="4070839" cy="1152524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Remove Test Code Duplication </a:t>
            </a:r>
            <a:br>
              <a:rPr lang="en-GB" dirty="0" smtClean="0">
                <a:latin typeface="+mj-lt"/>
                <a:ea typeface="+mj-ea"/>
                <a:cs typeface="+mj-cs"/>
              </a:rPr>
            </a:br>
            <a:r>
              <a:rPr lang="en-GB" dirty="0" smtClean="0">
                <a:latin typeface="+mj-lt"/>
                <a:ea typeface="+mj-ea"/>
                <a:cs typeface="+mj-cs"/>
              </a:rPr>
              <a:t>using Builders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495800" y="3738562"/>
            <a:ext cx="4070839" cy="923924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e.g. 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MovieBuilder</a:t>
            </a:r>
            <a:r>
              <a:rPr lang="en-GB" dirty="0" smtClean="0">
                <a:latin typeface="+mj-lt"/>
                <a:ea typeface="+mj-ea"/>
                <a:cs typeface="+mj-cs"/>
              </a:rPr>
              <a:t> in 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MovieRental</a:t>
            </a:r>
            <a:r>
              <a:rPr lang="en-GB" dirty="0" smtClean="0">
                <a:latin typeface="+mj-lt"/>
                <a:ea typeface="+mj-ea"/>
                <a:cs typeface="+mj-cs"/>
              </a:rPr>
              <a:t>, 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SoldierBuilder</a:t>
            </a:r>
            <a:r>
              <a:rPr lang="en-GB" dirty="0" smtClean="0">
                <a:latin typeface="+mj-lt"/>
                <a:ea typeface="+mj-ea"/>
                <a:cs typeface="+mj-cs"/>
              </a:rPr>
              <a:t> in The Battle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9600" y="2057400"/>
            <a:ext cx="3171093" cy="3171093"/>
            <a:chOff x="1600200" y="1838325"/>
            <a:chExt cx="3171093" cy="3171093"/>
          </a:xfrm>
        </p:grpSpPr>
        <p:pic>
          <p:nvPicPr>
            <p:cNvPr id="6" name="Picture 2" descr="http://www.delete-duplicate-files.com/images/how-duplicate-files-appear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9762" y="2047874"/>
              <a:ext cx="2857500" cy="284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838325"/>
              <a:ext cx="3171093" cy="3171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69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4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geka_EN">
  <a:themeElements>
    <a:clrScheme name="Cegeka">
      <a:dk1>
        <a:srgbClr val="000000"/>
      </a:dk1>
      <a:lt1>
        <a:srgbClr val="FFFFFF"/>
      </a:lt1>
      <a:dk2>
        <a:srgbClr val="000000"/>
      </a:dk2>
      <a:lt2>
        <a:srgbClr val="7F7F7F"/>
      </a:lt2>
      <a:accent1>
        <a:srgbClr val="1A4278"/>
      </a:accent1>
      <a:accent2>
        <a:srgbClr val="EA912B"/>
      </a:accent2>
      <a:accent3>
        <a:srgbClr val="E75236"/>
      </a:accent3>
      <a:accent4>
        <a:srgbClr val="5191C8"/>
      </a:accent4>
      <a:accent5>
        <a:srgbClr val="7EB01D"/>
      </a:accent5>
      <a:accent6>
        <a:srgbClr val="FFD336"/>
      </a:accent6>
      <a:hlink>
        <a:srgbClr val="5191C8"/>
      </a:hlink>
      <a:folHlink>
        <a:srgbClr val="1A4278"/>
      </a:folHlink>
    </a:clrScheme>
    <a:fontScheme name="Cegeka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108000" tIns="45720" rIns="91440" bIns="45720" rtlCol="0">
        <a:normAutofit/>
      </a:bodyPr>
      <a:lstStyle>
        <a:defPPr marL="0" marR="0" indent="0" algn="l" defTabSz="360363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Pct val="100000"/>
          <a:buFontTx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>
                <a:tint val="75000"/>
              </a:schemeClr>
            </a:solidFill>
            <a:effectLst/>
            <a:uLnTx/>
            <a:uFillTx/>
            <a:latin typeface="Trebuchet MS"/>
            <a:ea typeface="+mn-ea"/>
            <a:cs typeface="Trebuchet M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_dlc_DocId xmlns="3fc955bb-b2dd-4d18-b77f-d4dde9d46ec4">A44YKW4Q7KSV-41-74</_dlc_DocId>
    <_dlc_DocIdUrl xmlns="3fc955bb-b2dd-4d18-b77f-d4dde9d46ec4">
      <Url>https://portal.cegeka.com/kn/root/ContinuousLearning/_layouts/15/DocIdRedir.aspx?ID=A44YKW4Q7KSV-41-74</Url>
      <Description>A44YKW4Q7KSV-41-74</Description>
    </_dlc_DocIdUrl>
    <Category xmlns="fda6a9c9-be66-4562-b8b0-6025d3ad371f">Presentation</Category>
    <Training xmlns="fda6a9c9-be66-4562-b8b0-6025d3ad371f">03 Agile Software Engineering Java</Training>
    <Training_x0020_session xmlns="fda6a9c9-be66-4562-b8b0-6025d3ad371f">Generic</Training_x0020_session>
    <Cluster xmlns="fda6a9c9-be66-4562-b8b0-6025d3ad371f" xsi:nil="true"/>
    <Division xmlns="fda6a9c9-be66-4562-b8b0-6025d3ad371f" xsi:nil="true"/>
    <Department xmlns="fda6a9c9-be66-4562-b8b0-6025d3ad371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E3D002E457C479193A80C85D8BCE5" ma:contentTypeVersion="7" ma:contentTypeDescription="Create a new document." ma:contentTypeScope="" ma:versionID="97b8a74943e4fb09b3b9d4b20639fe7e">
  <xsd:schema xmlns:xsd="http://www.w3.org/2001/XMLSchema" xmlns:xs="http://www.w3.org/2001/XMLSchema" xmlns:p="http://schemas.microsoft.com/office/2006/metadata/properties" xmlns:ns2="3fc955bb-b2dd-4d18-b77f-d4dde9d46ec4" xmlns:ns3="fda6a9c9-be66-4562-b8b0-6025d3ad371f" xmlns:ns4="http://schemas.microsoft.com/sharepoint/v4" targetNamespace="http://schemas.microsoft.com/office/2006/metadata/properties" ma:root="true" ma:fieldsID="d2404e0f24e87a56cbaff8467bc4f08f" ns2:_="" ns3:_="" ns4:_="">
    <xsd:import namespace="3fc955bb-b2dd-4d18-b77f-d4dde9d46ec4"/>
    <xsd:import namespace="fda6a9c9-be66-4562-b8b0-6025d3ad371f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raining_x0020_session" minOccurs="0"/>
                <xsd:element ref="ns3:Category" minOccurs="0"/>
                <xsd:element ref="ns3:Training"/>
                <xsd:element ref="ns4:IconOverlay" minOccurs="0"/>
                <xsd:element ref="ns3:Department" minOccurs="0"/>
                <xsd:element ref="ns3:Division" minOccurs="0"/>
                <xsd:element ref="ns3:Clust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955bb-b2dd-4d18-b77f-d4dde9d46ec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a6a9c9-be66-4562-b8b0-6025d3ad371f" elementFormDefault="qualified">
    <xsd:import namespace="http://schemas.microsoft.com/office/2006/documentManagement/types"/>
    <xsd:import namespace="http://schemas.microsoft.com/office/infopath/2007/PartnerControls"/>
    <xsd:element name="Training_x0020_session" ma:index="11" nillable="true" ma:displayName="Training session" ma:default="New" ma:description="Training session" ma:internalName="Training_x0020_session">
      <xsd:simpleType>
        <xsd:restriction base="dms:Text">
          <xsd:maxLength value="255"/>
        </xsd:restriction>
      </xsd:simpleType>
    </xsd:element>
    <xsd:element name="Category" ma:index="12" nillable="true" ma:displayName="Category" ma:default="Documentation" ma:description="Category" ma:format="Dropdown" ma:internalName="Category">
      <xsd:simpleType>
        <xsd:restriction base="dms:Choice">
          <xsd:enumeration value="Onboarding"/>
          <xsd:enumeration value="Checklist"/>
          <xsd:enumeration value="Documentation"/>
          <xsd:enumeration value="Exercises"/>
          <xsd:enumeration value="Intrested"/>
          <xsd:enumeration value="Lessons learned"/>
          <xsd:enumeration value="Picture"/>
          <xsd:enumeration value="Planning"/>
          <xsd:enumeration value="Presentation"/>
        </xsd:restriction>
      </xsd:simpleType>
    </xsd:element>
    <xsd:element name="Training" ma:index="13" ma:displayName="Training" ma:default="New" ma:description="Training" ma:format="Dropdown" ma:internalName="Training">
      <xsd:simpleType>
        <xsd:restriction base="dms:Choice">
          <xsd:enumeration value="New"/>
          <xsd:enumeration value="00 General"/>
          <xsd:enumeration value="01 Agile Introduction"/>
          <xsd:enumeration value="02 Agile Requirements and Testing"/>
          <xsd:enumeration value="03 Agile Software Engineering Java"/>
          <xsd:enumeration value="04 Javascript Standard"/>
          <xsd:enumeration value="05 Javascript Advanced"/>
          <xsd:enumeration value="06 SOA"/>
          <xsd:enumeration value="07 Continuous Learning"/>
          <xsd:enumeration value="08 Self Improvement"/>
          <xsd:enumeration value="09 Agile Software engineering .NET"/>
          <xsd:enumeration value="10 Agile Software engineering Drupal"/>
          <xsd:enumeration value="11 Introduction new employees"/>
          <xsd:enumeration value="12 Agile Project Management"/>
          <xsd:enumeration value="13 SAFe Primer"/>
          <xsd:enumeration value="14 User Interface Design"/>
          <xsd:enumeration value="15 Agile in Marketing &amp; Communication"/>
          <xsd:enumeration value="16 Architecture"/>
          <xsd:enumeration value="17 Spring"/>
          <xsd:enumeration value="18 Web Application Security Awareness"/>
          <xsd:enumeration value="19 Agile Software engineering PHP"/>
          <xsd:enumeration value="20 Kanban Primer"/>
          <xsd:enumeration value="21 Personal Kanban"/>
          <xsd:enumeration value="22 Giving Feedback"/>
          <xsd:enumeration value="23 Facilitating Agile"/>
          <xsd:enumeration value="24 HL7 training"/>
        </xsd:restriction>
      </xsd:simpleType>
    </xsd:element>
    <xsd:element name="Department" ma:index="15" nillable="true" ma:displayName="Department" ma:description="Department for which the document is valid" ma:internalName="Department">
      <xsd:simpleType>
        <xsd:restriction base="dms:Text">
          <xsd:maxLength value="255"/>
        </xsd:restriction>
      </xsd:simpleType>
    </xsd:element>
    <xsd:element name="Division" ma:index="16" nillable="true" ma:displayName="Division" ma:description="Division for which the document is applicable" ma:internalName="Division">
      <xsd:simpleType>
        <xsd:restriction base="dms:Text">
          <xsd:maxLength value="255"/>
        </xsd:restriction>
      </xsd:simpleType>
    </xsd:element>
    <xsd:element name="Cluster" ma:index="17" nillable="true" ma:displayName="Cluster" ma:description="Cluster for which the document is applicable" ma:internalName="Clust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4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5811AE4-5909-4F16-A0A4-EACA2FA6080C}">
  <ds:schemaRefs>
    <ds:schemaRef ds:uri="3fc955bb-b2dd-4d18-b77f-d4dde9d46ec4"/>
    <ds:schemaRef ds:uri="http://purl.org/dc/dcmitype/"/>
    <ds:schemaRef ds:uri="http://purl.org/dc/terms/"/>
    <ds:schemaRef ds:uri="http://purl.org/dc/elements/1.1/"/>
    <ds:schemaRef ds:uri="http://schemas.microsoft.com/sharepoint/v4"/>
    <ds:schemaRef ds:uri="http://schemas.microsoft.com/office/2006/documentManagement/types"/>
    <ds:schemaRef ds:uri="fda6a9c9-be66-4562-b8b0-6025d3ad371f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0B7547A-788A-414A-8D4F-DD1EBBB254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c955bb-b2dd-4d18-b77f-d4dde9d46ec4"/>
    <ds:schemaRef ds:uri="fda6a9c9-be66-4562-b8b0-6025d3ad371f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32FF9C-88AD-4BFC-B7E1-F213699ABF2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91A088B-6FAE-4B7B-9961-818A7DB7AD3F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4390</Words>
  <Application>Microsoft Office PowerPoint</Application>
  <PresentationFormat>Bildschirmpräsentation (4:3)</PresentationFormat>
  <Paragraphs>1056</Paragraphs>
  <Slides>102</Slides>
  <Notes>102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102</vt:i4>
      </vt:variant>
    </vt:vector>
  </HeadingPairs>
  <TitlesOfParts>
    <vt:vector size="114" baseType="lpstr">
      <vt:lpstr>Arial</vt:lpstr>
      <vt:lpstr>Calibri</vt:lpstr>
      <vt:lpstr>Consolas</vt:lpstr>
      <vt:lpstr>Courier New</vt:lpstr>
      <vt:lpstr>Osaka</vt:lpstr>
      <vt:lpstr>Symbol</vt:lpstr>
      <vt:lpstr>Tahoma</vt:lpstr>
      <vt:lpstr>Times</vt:lpstr>
      <vt:lpstr>Trebuchet MS</vt:lpstr>
      <vt:lpstr>Wingdings</vt:lpstr>
      <vt:lpstr>Office Theme</vt:lpstr>
      <vt:lpstr>Cegeka_EN</vt:lpstr>
      <vt:lpstr>PowerPoint-Präsentation</vt:lpstr>
      <vt:lpstr>Agile software development</vt:lpstr>
      <vt:lpstr>Scrum</vt:lpstr>
      <vt:lpstr>XP</vt:lpstr>
      <vt:lpstr>PowerPoint-Präsentation</vt:lpstr>
      <vt:lpstr>PowerPoint-Präsentation</vt:lpstr>
      <vt:lpstr>Life of story</vt:lpstr>
      <vt:lpstr>Pick a story</vt:lpstr>
      <vt:lpstr>(Incremental) Design</vt:lpstr>
      <vt:lpstr>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Swarming</vt:lpstr>
      <vt:lpstr>PowerPoint-Präsentation</vt:lpstr>
      <vt:lpstr>PowerPoint-Präsentation</vt:lpstr>
      <vt:lpstr>Risk 2: the Person.cs guy is sick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Example</vt:lpstr>
      <vt:lpstr>Demo: Delayed</vt:lpstr>
      <vt:lpstr>PowerPoint-Präsentation</vt:lpstr>
      <vt:lpstr>Lab</vt:lpstr>
      <vt:lpstr>PowerPoint-Präsentation</vt:lpstr>
      <vt:lpstr>Bugfix</vt:lpstr>
      <vt:lpstr>Lab</vt:lpstr>
      <vt:lpstr>Mail</vt:lpstr>
      <vt:lpstr>Test Double</vt:lpstr>
      <vt:lpstr>Test Double</vt:lpstr>
      <vt:lpstr>Test Stub</vt:lpstr>
      <vt:lpstr>Demo: Test Stub</vt:lpstr>
      <vt:lpstr>Test Mock</vt:lpstr>
      <vt:lpstr>Demo: NSubstitute</vt:lpstr>
      <vt:lpstr>Exercise on integration tests</vt:lpstr>
      <vt:lpstr>BusinessComponent1 unit test</vt:lpstr>
      <vt:lpstr>FTPExporter unit test</vt:lpstr>
      <vt:lpstr>FTPExporter integration test</vt:lpstr>
      <vt:lpstr>End-to-End test</vt:lpstr>
      <vt:lpstr>Lab</vt:lpstr>
      <vt:lpstr>Discuss exercise </vt:lpstr>
      <vt:lpstr>Lab</vt:lpstr>
      <vt:lpstr>Discuss exercise </vt:lpstr>
      <vt:lpstr>PowerPoint-Präsentation</vt:lpstr>
      <vt:lpstr>Refactoring</vt:lpstr>
      <vt:lpstr>What?</vt:lpstr>
      <vt:lpstr>Why?</vt:lpstr>
      <vt:lpstr>Ugly code is hard to change</vt:lpstr>
      <vt:lpstr>When?</vt:lpstr>
      <vt:lpstr>How?</vt:lpstr>
      <vt:lpstr>Refactoring</vt:lpstr>
      <vt:lpstr>PowerPoint-Präsentation</vt:lpstr>
      <vt:lpstr>Duplication</vt:lpstr>
      <vt:lpstr>Long method</vt:lpstr>
      <vt:lpstr>Large class</vt:lpstr>
      <vt:lpstr>Feature Envy</vt:lpstr>
      <vt:lpstr>Switch</vt:lpstr>
      <vt:lpstr>Speculative Generality</vt:lpstr>
      <vt:lpstr>Message Chains</vt:lpstr>
      <vt:lpstr>Data Class</vt:lpstr>
      <vt:lpstr>test code smells</vt:lpstr>
      <vt:lpstr>Exercise</vt:lpstr>
      <vt:lpstr>Catalog</vt:lpstr>
      <vt:lpstr>Rename</vt:lpstr>
      <vt:lpstr>Extract method</vt:lpstr>
      <vt:lpstr>Replace temp with query</vt:lpstr>
      <vt:lpstr>Decompose Conditional</vt:lpstr>
      <vt:lpstr>Move method</vt:lpstr>
      <vt:lpstr>Introduce Parameter Object</vt:lpstr>
      <vt:lpstr>Replace Conditional with Polymorphism</vt:lpstr>
      <vt:lpstr>PowerPoint-Präsentation</vt:lpstr>
      <vt:lpstr>In Practice</vt:lpstr>
      <vt:lpstr>PowerPoint-Präsentation</vt:lpstr>
      <vt:lpstr>Exercise</vt:lpstr>
      <vt:lpstr>Lab: Movierental</vt:lpstr>
      <vt:lpstr>Discuss MovieRental</vt:lpstr>
      <vt:lpstr>Fixing test code smells</vt:lpstr>
      <vt:lpstr>test code smells</vt:lpstr>
      <vt:lpstr>Test Assertions</vt:lpstr>
      <vt:lpstr>Test Object Builders</vt:lpstr>
      <vt:lpstr>PowerPoint-Präsentation</vt:lpstr>
      <vt:lpstr>PowerPoint-Präsentation</vt:lpstr>
      <vt:lpstr>Test Object Builders</vt:lpstr>
      <vt:lpstr>Test Object Builders</vt:lpstr>
      <vt:lpstr>Exercise</vt:lpstr>
      <vt:lpstr>PowerPoint-Präsentation</vt:lpstr>
      <vt:lpstr>Exercise: The Battle</vt:lpstr>
      <vt:lpstr>Learn more - books</vt:lpstr>
      <vt:lpstr>Learn more - others</vt:lpstr>
    </vt:vector>
  </TitlesOfParts>
  <Company>Cegekanv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Meire Michael</dc:creator>
  <cp:keywords>SW Engineering</cp:keywords>
  <cp:lastModifiedBy>Frankenberger, Alex (AEABD-EXTERN)</cp:lastModifiedBy>
  <cp:revision>358</cp:revision>
  <cp:lastPrinted>2016-08-02T05:31:15Z</cp:lastPrinted>
  <dcterms:created xsi:type="dcterms:W3CDTF">2012-09-06T12:48:34Z</dcterms:created>
  <dcterms:modified xsi:type="dcterms:W3CDTF">2016-08-03T09:45:05Z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0x01010054EE3D002E457C479193A80C85D8BCE5</vt:lpwstr>
  </property>
  <property fmtid="{D5CDD505-2E9C-101B-9397-08002B2CF9AE}" pid="3" name="TaxKeyword">
    <vt:lpwstr>39;#SW Engineering|34d37fe5-bdca-40c9-af60-622e8dbbd88e</vt:lpwstr>
  </property>
  <property fmtid="{D5CDD505-2E9C-101B-9397-08002B2CF9AE}" pid="4" name="_dlc_DocIdItemGuid">
    <vt:lpwstr>06caafd8-1c38-4eff-b7a3-e94a324f100e</vt:lpwstr>
  </property>
</Properties>
</file>